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image" Target="../media/image-2-7.png"/><Relationship Id="rId8" Type="http://schemas.openxmlformats.org/officeDocument/2006/relationships/image" Target="../media/image-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png"/><Relationship Id="rId13" Type="http://schemas.openxmlformats.org/officeDocument/2006/relationships/image" Target="../media/image-4-13.png"/><Relationship Id="rId14" Type="http://schemas.openxmlformats.org/officeDocument/2006/relationships/image" Target="../media/image-4-14.png"/><Relationship Id="rId15" Type="http://schemas.openxmlformats.org/officeDocument/2006/relationships/image" Target="../media/image-4-15.png"/><Relationship Id="rId16" Type="http://schemas.openxmlformats.org/officeDocument/2006/relationships/image" Target="../media/image-4-16.png"/><Relationship Id="rId17" Type="http://schemas.openxmlformats.org/officeDocument/2006/relationships/image" Target="../media/image-4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image" Target="../media/image-7-14.png"/><Relationship Id="rId15" Type="http://schemas.openxmlformats.org/officeDocument/2006/relationships/image" Target="../media/image-7-15.png"/><Relationship Id="rId16" Type="http://schemas.openxmlformats.org/officeDocument/2006/relationships/image" Target="../media/image-7-16.png"/><Relationship Id="rId17" Type="http://schemas.openxmlformats.org/officeDocument/2006/relationships/image" Target="../media/image-7-17.png"/><Relationship Id="rId18" Type="http://schemas.openxmlformats.org/officeDocument/2006/relationships/image" Target="../media/image-7-18.pn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image" Target="../media/image-8-14.png"/><Relationship Id="rId15" Type="http://schemas.openxmlformats.org/officeDocument/2006/relationships/image" Target="../media/image-8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342900"/>
            <a:ext cx="2127945" cy="30956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7700" y="428625"/>
            <a:ext cx="1899345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spc="66" kern="0" dirty="0">
                <a:solidFill>
                  <a:srgbClr val="1A2433"/>
                </a:solidFill>
                <a:highlight>
                  <a:srgbClr val="FFFFFF"/>
                </a:highlight>
                <a:latin typeface="DM Sans" pitchFamily="34" charset="0"/>
                <a:ea typeface="DM Sans" pitchFamily="34" charset="-122"/>
                <a:cs typeface="DM Sans" pitchFamily="34" charset="-120"/>
              </a:rPr>
              <a:t>Albert Lane Digital Infrastructure</a:t>
            </a:r>
            <a:endParaRPr lang="en-US" sz="825" dirty="0"/>
          </a:p>
        </p:txBody>
      </p:sp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6595" y="342900"/>
            <a:ext cx="1648867" cy="309563"/>
          </a:xfrm>
          <a:prstGeom prst="rect">
            <a:avLst/>
          </a:prstGeom>
        </p:spPr>
      </p:pic>
      <p:sp>
        <p:nvSpPr>
          <p:cNvPr id="6" name="Text 1"/>
          <p:cNvSpPr txBox="1"/>
          <p:nvPr/>
        </p:nvSpPr>
        <p:spPr>
          <a:xfrm>
            <a:off x="2870895" y="428625"/>
            <a:ext cx="1420267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spc="66" kern="0" dirty="0">
                <a:solidFill>
                  <a:srgbClr val="1A2433"/>
                </a:solidFill>
                <a:highlight>
                  <a:srgbClr val="FFFFFF"/>
                </a:highlight>
                <a:latin typeface="DM Sans" pitchFamily="34" charset="0"/>
                <a:ea typeface="DM Sans" pitchFamily="34" charset="-122"/>
                <a:cs typeface="DM Sans" pitchFamily="34" charset="-120"/>
              </a:rPr>
              <a:t>Lane-AI 0.1.0 Proprietary</a:t>
            </a:r>
            <a:endParaRPr lang="en-US" sz="825" dirty="0"/>
          </a:p>
        </p:txBody>
      </p:sp>
      <p:pic>
        <p:nvPicPr>
          <p:cNvPr id="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711" y="342900"/>
            <a:ext cx="1588294" cy="309563"/>
          </a:xfrm>
          <a:prstGeom prst="rect">
            <a:avLst/>
          </a:prstGeom>
        </p:spPr>
      </p:pic>
      <p:sp>
        <p:nvSpPr>
          <p:cNvPr id="8" name="Text 2"/>
          <p:cNvSpPr txBox="1"/>
          <p:nvPr/>
        </p:nvSpPr>
        <p:spPr>
          <a:xfrm>
            <a:off x="4615011" y="428625"/>
            <a:ext cx="1359694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spc="66" kern="0" dirty="0">
                <a:solidFill>
                  <a:srgbClr val="1A2433"/>
                </a:solidFill>
                <a:highlight>
                  <a:srgbClr val="FFFFFF"/>
                </a:highlight>
                <a:latin typeface="DM Sans" pitchFamily="34" charset="0"/>
                <a:ea typeface="DM Sans" pitchFamily="34" charset="-122"/>
                <a:cs typeface="DM Sans" pitchFamily="34" charset="-120"/>
              </a:rPr>
              <a:t>SEC 17684-273-411-436</a:t>
            </a:r>
            <a:endParaRPr lang="en-US" sz="825" dirty="0"/>
          </a:p>
        </p:txBody>
      </p:sp>
      <p:sp>
        <p:nvSpPr>
          <p:cNvPr id="9" name="Text 3"/>
          <p:cNvSpPr txBox="1"/>
          <p:nvPr/>
        </p:nvSpPr>
        <p:spPr>
          <a:xfrm>
            <a:off x="533400" y="4663529"/>
            <a:ext cx="11125200" cy="1737271"/>
          </a:xfrm>
          <a:prstGeom prst="rect">
            <a:avLst/>
          </a:prstGeom>
          <a:ln/>
          <a:effectLst>
            <a:outerShdw sx="100000" sy="100000" kx="0" ky="0" algn="bl" rotWithShape="0" blurRad="228600" dist="19050" dir="5400000">
              <a:srgbClr val="000000">
                <a:alpha val="35000"/>
              </a:srgbClr>
            </a:outerShdw>
          </a:effectLst>
        </p:spPr>
        <p:txBody>
          <a:bodyPr wrap="none" lIns="0" tIns="0" rIns="0" bIns="0" rtlCol="0" anchor="t"/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4800" b="1" spc="-96" kern="0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Schematical Option™ —</a:t>
            </a:r>
            <a:endParaRPr lang="en-US" sz="4800" dirty="0"/>
          </a:p>
          <a:p>
            <a:pPr algn="l" indent="0" marL="0">
              <a:lnSpc>
                <a:spcPts val="4800"/>
              </a:lnSpc>
              <a:buNone/>
            </a:pPr>
            <a:r>
              <a:rPr lang="en-US" sz="4800" b="1" spc="-96" kern="0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Non-OpenAI Alternative</a:t>
            </a:r>
            <a:endParaRPr lang="en-US" sz="4800" dirty="0"/>
          </a:p>
          <a:p>
            <a:pPr algn="l" indent="0" marL="0">
              <a:lnSpc>
                <a:spcPts val="4800"/>
              </a:lnSpc>
              <a:buNone/>
            </a:pPr>
            <a:r>
              <a:rPr lang="en-US" sz="4800" b="1" spc="-96" kern="0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to OpenAI's Options</a:t>
            </a:r>
            <a:endParaRPr lang="en-US" sz="4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33400" y="533400"/>
            <a:ext cx="914400" cy="38100"/>
          </a:xfrm>
          <a:prstGeom prst="roundRect">
            <a:avLst>
              <a:gd name="adj" fmla="val 2475000"/>
            </a:avLst>
          </a:prstGeom>
          <a:solidFill>
            <a:srgbClr val="337DEF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33400" y="800100"/>
            <a:ext cx="7810500" cy="940891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900"/>
              </a:lnSpc>
              <a:buNone/>
            </a:pPr>
            <a:r>
              <a:rPr lang="en-US" sz="3900" b="1" spc="-78" kern="0" dirty="0">
                <a:solidFill>
                  <a:srgbClr val="1A243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The problem is extractive options masquerading as infrastructure.</a:t>
            </a:r>
            <a:endParaRPr lang="en-US" sz="3900" dirty="0"/>
          </a:p>
        </p:txBody>
      </p:sp>
      <p:sp>
        <p:nvSpPr>
          <p:cNvPr id="4" name="Text 2"/>
          <p:cNvSpPr txBox="1"/>
          <p:nvPr/>
        </p:nvSpPr>
        <p:spPr>
          <a:xfrm>
            <a:off x="533400" y="1912441"/>
            <a:ext cx="7239000" cy="506611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95"/>
              </a:lnSpc>
              <a:spcBef>
                <a:spcPts val="1350"/>
              </a:spcBef>
              <a:buNone/>
            </a:pPr>
            <a:r>
              <a:rPr lang="en-US" sz="1425" dirty="0">
                <a:solidFill>
                  <a:srgbClr val="1A2433">
                    <a:alpha val="78000"/>
                  </a:srgbClr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OpenAI trains on your IP with no compensation. GovTech charges for utility, not visibility. AWS Lambda + OpenAI is the Bezos extractive stack. Difference is fraud.</a:t>
            </a:r>
            <a:endParaRPr lang="en-US" sz="1425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400" y="2723852"/>
            <a:ext cx="6492180" cy="924223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2904827"/>
            <a:ext cx="342900" cy="34290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873621" y="2957215"/>
            <a:ext cx="202704" cy="2905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337DE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1</a:t>
            </a:r>
            <a:endParaRPr lang="en-US" sz="1350" dirty="0"/>
          </a:p>
        </p:txBody>
      </p:sp>
      <p:sp>
        <p:nvSpPr>
          <p:cNvPr id="8" name="Text 4"/>
          <p:cNvSpPr txBox="1"/>
          <p:nvPr/>
        </p:nvSpPr>
        <p:spPr>
          <a:xfrm>
            <a:off x="1209675" y="2904827"/>
            <a:ext cx="5615880" cy="164306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94"/>
              </a:lnSpc>
              <a:spcAft>
                <a:spcPts val="300"/>
              </a:spcAft>
              <a:buNone/>
            </a:pPr>
            <a:r>
              <a:rPr lang="en-US" sz="1125" b="1" spc="-17" kern="0" dirty="0">
                <a:solidFill>
                  <a:srgbClr val="1A243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OpenAI trains on your IP</a:t>
            </a:r>
            <a:endParaRPr lang="en-US" sz="1125" dirty="0"/>
          </a:p>
        </p:txBody>
      </p:sp>
      <p:sp>
        <p:nvSpPr>
          <p:cNvPr id="9" name="Text 5"/>
          <p:cNvSpPr txBox="1"/>
          <p:nvPr/>
        </p:nvSpPr>
        <p:spPr>
          <a:xfrm>
            <a:off x="1209675" y="3107234"/>
            <a:ext cx="5615880" cy="359866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418"/>
              </a:lnSpc>
              <a:buNone/>
            </a:pPr>
            <a:r>
              <a:rPr lang="en-US" sz="1013" dirty="0">
                <a:solidFill>
                  <a:srgbClr val="1A2433">
                    <a:alpha val="72000"/>
                  </a:srgbClr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No compensation, no provenance. Your kernels, your data, their dividends. Training without lease is theft.</a:t>
            </a:r>
            <a:endParaRPr lang="en-US" sz="1013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3781425"/>
            <a:ext cx="6492180" cy="924223"/>
          </a:xfrm>
          <a:prstGeom prst="rect">
            <a:avLst/>
          </a:prstGeom>
        </p:spPr>
      </p:pic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425" y="3962400"/>
            <a:ext cx="342900" cy="342900"/>
          </a:xfrm>
          <a:prstGeom prst="rect">
            <a:avLst/>
          </a:prstGeom>
        </p:spPr>
      </p:pic>
      <p:sp>
        <p:nvSpPr>
          <p:cNvPr id="12" name="Text 6"/>
          <p:cNvSpPr txBox="1"/>
          <p:nvPr/>
        </p:nvSpPr>
        <p:spPr>
          <a:xfrm>
            <a:off x="855315" y="4014788"/>
            <a:ext cx="221010" cy="2905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337DE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2</a:t>
            </a:r>
            <a:endParaRPr lang="en-US" sz="1350" dirty="0"/>
          </a:p>
        </p:txBody>
      </p:sp>
      <p:sp>
        <p:nvSpPr>
          <p:cNvPr id="13" name="Text 7"/>
          <p:cNvSpPr txBox="1"/>
          <p:nvPr/>
        </p:nvSpPr>
        <p:spPr>
          <a:xfrm>
            <a:off x="1209675" y="3962400"/>
            <a:ext cx="5615880" cy="164306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94"/>
              </a:lnSpc>
              <a:spcAft>
                <a:spcPts val="300"/>
              </a:spcAft>
              <a:buNone/>
            </a:pPr>
            <a:r>
              <a:rPr lang="en-US" sz="1125" b="1" spc="-17" kern="0" dirty="0">
                <a:solidFill>
                  <a:srgbClr val="1A243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Visibility billing → dividends to extractive</a:t>
            </a:r>
            <a:endParaRPr lang="en-US" sz="1125" dirty="0"/>
          </a:p>
        </p:txBody>
      </p:sp>
      <p:sp>
        <p:nvSpPr>
          <p:cNvPr id="14" name="Text 8"/>
          <p:cNvSpPr txBox="1"/>
          <p:nvPr/>
        </p:nvSpPr>
        <p:spPr>
          <a:xfrm>
            <a:off x="1209675" y="4164806"/>
            <a:ext cx="5615880" cy="359866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418"/>
              </a:lnSpc>
              <a:buNone/>
            </a:pPr>
            <a:r>
              <a:rPr lang="en-US" sz="1013" dirty="0">
                <a:solidFill>
                  <a:srgbClr val="1A2433">
                    <a:alpha val="72000"/>
                  </a:srgbClr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Google charges for visibility. GovTech charges for utility. Utility is measurable. Visibility is extraction.</a:t>
            </a:r>
            <a:endParaRPr lang="en-US" sz="1013" dirty="0"/>
          </a:p>
        </p:txBody>
      </p:sp>
      <p:pic>
        <p:nvPicPr>
          <p:cNvPr id="1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0" y="4838998"/>
            <a:ext cx="6492180" cy="924223"/>
          </a:xfrm>
          <a:prstGeom prst="rect">
            <a:avLst/>
          </a:prstGeom>
        </p:spPr>
      </p:pic>
      <p:pic>
        <p:nvPicPr>
          <p:cNvPr id="16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3425" y="5019973"/>
            <a:ext cx="342900" cy="342900"/>
          </a:xfrm>
          <a:prstGeom prst="rect">
            <a:avLst/>
          </a:prstGeom>
        </p:spPr>
      </p:pic>
      <p:sp>
        <p:nvSpPr>
          <p:cNvPr id="17" name="Text 9"/>
          <p:cNvSpPr txBox="1"/>
          <p:nvPr/>
        </p:nvSpPr>
        <p:spPr>
          <a:xfrm>
            <a:off x="853083" y="5072360"/>
            <a:ext cx="223242" cy="2905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337DE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3</a:t>
            </a:r>
            <a:endParaRPr lang="en-US" sz="1350" dirty="0"/>
          </a:p>
        </p:txBody>
      </p:sp>
      <p:sp>
        <p:nvSpPr>
          <p:cNvPr id="18" name="Text 10"/>
          <p:cNvSpPr txBox="1"/>
          <p:nvPr/>
        </p:nvSpPr>
        <p:spPr>
          <a:xfrm>
            <a:off x="1209675" y="5019973"/>
            <a:ext cx="5615880" cy="164306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94"/>
              </a:lnSpc>
              <a:spcAft>
                <a:spcPts val="300"/>
              </a:spcAft>
              <a:buNone/>
            </a:pPr>
            <a:r>
              <a:rPr lang="en-US" sz="1125" b="1" spc="-17" kern="0" dirty="0">
                <a:solidFill>
                  <a:srgbClr val="1A243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AWS Lambda + OpenAI garbage</a:t>
            </a:r>
            <a:endParaRPr lang="en-US" sz="1125" dirty="0"/>
          </a:p>
        </p:txBody>
      </p:sp>
      <p:sp>
        <p:nvSpPr>
          <p:cNvPr id="19" name="Text 11"/>
          <p:cNvSpPr txBox="1"/>
          <p:nvPr/>
        </p:nvSpPr>
        <p:spPr>
          <a:xfrm>
            <a:off x="1209675" y="5222379"/>
            <a:ext cx="5615880" cy="359866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418"/>
              </a:lnSpc>
              <a:buNone/>
            </a:pPr>
            <a:r>
              <a:rPr lang="en-US" sz="1013" dirty="0">
                <a:solidFill>
                  <a:srgbClr val="1A2433">
                    <a:alpha val="72000"/>
                  </a:srgbClr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Bezos stack: Lambda for compute, OpenAI for IP laundering. No sovereign runtime, no sealed provenance.</a:t>
            </a:r>
            <a:endParaRPr lang="en-US" sz="1013" dirty="0"/>
          </a:p>
        </p:txBody>
      </p:sp>
      <p:pic>
        <p:nvPicPr>
          <p:cNvPr id="20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400" y="6087070"/>
            <a:ext cx="6492180" cy="185738"/>
          </a:xfrm>
          <a:prstGeom prst="rect">
            <a:avLst/>
          </a:prstGeom>
        </p:spPr>
      </p:pic>
      <p:sp>
        <p:nvSpPr>
          <p:cNvPr id="21" name="Text 12"/>
          <p:cNvSpPr txBox="1"/>
          <p:nvPr/>
        </p:nvSpPr>
        <p:spPr>
          <a:xfrm>
            <a:off x="714375" y="6096595"/>
            <a:ext cx="6311205" cy="1762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63"/>
              </a:lnSpc>
              <a:spcBef>
                <a:spcPts val="1500"/>
              </a:spcBef>
              <a:buNone/>
            </a:pPr>
            <a:r>
              <a:rPr lang="en-US" sz="975" i="1" dirty="0">
                <a:solidFill>
                  <a:srgbClr val="1A243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“You fucking pieces of shit should compensate your developers next time” — Albert Lane</a:t>
            </a:r>
            <a:endParaRPr lang="en-US" sz="975" dirty="0"/>
          </a:p>
        </p:txBody>
      </p:sp>
      <p:sp>
        <p:nvSpPr>
          <p:cNvPr id="22" name="Shape 13"/>
          <p:cNvSpPr/>
          <p:nvPr/>
        </p:nvSpPr>
        <p:spPr>
          <a:xfrm>
            <a:off x="7334250" y="2724150"/>
            <a:ext cx="4324350" cy="3086100"/>
          </a:xfrm>
          <a:prstGeom prst="roundRect">
            <a:avLst>
              <a:gd name="adj" fmla="val 6173"/>
            </a:avLst>
          </a:prstGeom>
          <a:solidFill>
            <a:srgbClr val="1A2433"/>
          </a:solidFill>
          <a:ln/>
        </p:spPr>
      </p:sp>
      <p:sp>
        <p:nvSpPr>
          <p:cNvPr id="23" name="Text 14"/>
          <p:cNvSpPr txBox="1"/>
          <p:nvPr/>
        </p:nvSpPr>
        <p:spPr>
          <a:xfrm>
            <a:off x="7578030" y="2952452"/>
            <a:ext cx="3832920" cy="13707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080"/>
              </a:lnSpc>
              <a:buNone/>
            </a:pPr>
            <a:r>
              <a:rPr lang="en-US" sz="900" b="1" spc="108" kern="0" dirty="0">
                <a:solidFill>
                  <a:srgbClr val="FFFFFF">
                    <a:alpha val="60000"/>
                  </a:srgbClr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KPI DASHBOARD — EXTRACTIVE DIAGNOSIS</a:t>
            </a:r>
            <a:endParaRPr lang="en-US" sz="900" dirty="0"/>
          </a:p>
        </p:txBody>
      </p:sp>
      <p:sp>
        <p:nvSpPr>
          <p:cNvPr id="24" name="Text 15"/>
          <p:cNvSpPr txBox="1"/>
          <p:nvPr/>
        </p:nvSpPr>
        <p:spPr>
          <a:xfrm>
            <a:off x="7578030" y="3384798"/>
            <a:ext cx="1536502" cy="1619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FFFFFF">
                    <a:alpha val="70000"/>
                  </a:srgbClr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OpenAI alternatives replaced</a:t>
            </a:r>
            <a:endParaRPr lang="en-US" sz="900" dirty="0"/>
          </a:p>
        </p:txBody>
      </p:sp>
      <p:sp>
        <p:nvSpPr>
          <p:cNvPr id="25" name="Text 16"/>
          <p:cNvSpPr txBox="1"/>
          <p:nvPr/>
        </p:nvSpPr>
        <p:spPr>
          <a:xfrm>
            <a:off x="10950773" y="3280023"/>
            <a:ext cx="460177" cy="2952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0 / 9</a:t>
            </a:r>
            <a:endParaRPr lang="en-US" sz="1650" dirty="0"/>
          </a:p>
        </p:txBody>
      </p:sp>
      <p:sp>
        <p:nvSpPr>
          <p:cNvPr id="26" name="Text 17"/>
          <p:cNvSpPr txBox="1"/>
          <p:nvPr/>
        </p:nvSpPr>
        <p:spPr>
          <a:xfrm>
            <a:off x="7578030" y="3870573"/>
            <a:ext cx="994321" cy="1619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FFFFFF">
                    <a:alpha val="70000"/>
                  </a:srgbClr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Provenance sealed</a:t>
            </a:r>
            <a:endParaRPr lang="en-US" sz="900" dirty="0"/>
          </a:p>
        </p:txBody>
      </p:sp>
      <p:sp>
        <p:nvSpPr>
          <p:cNvPr id="27" name="Text 18"/>
          <p:cNvSpPr txBox="1"/>
          <p:nvPr/>
        </p:nvSpPr>
        <p:spPr>
          <a:xfrm>
            <a:off x="10360223" y="3765798"/>
            <a:ext cx="1050727" cy="2952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SEC 17684</a:t>
            </a:r>
            <a:endParaRPr lang="en-US" sz="1650" dirty="0"/>
          </a:p>
        </p:txBody>
      </p:sp>
      <p:sp>
        <p:nvSpPr>
          <p:cNvPr id="28" name="Text 19"/>
          <p:cNvSpPr txBox="1"/>
          <p:nvPr/>
        </p:nvSpPr>
        <p:spPr>
          <a:xfrm>
            <a:off x="7578030" y="4356348"/>
            <a:ext cx="1147465" cy="1619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FFFFFF">
                    <a:alpha val="70000"/>
                  </a:srgbClr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IP compensation paid</a:t>
            </a:r>
            <a:endParaRPr lang="en-US" sz="900" dirty="0"/>
          </a:p>
        </p:txBody>
      </p:sp>
      <p:sp>
        <p:nvSpPr>
          <p:cNvPr id="29" name="Text 20"/>
          <p:cNvSpPr txBox="1"/>
          <p:nvPr/>
        </p:nvSpPr>
        <p:spPr>
          <a:xfrm>
            <a:off x="9770715" y="4251573"/>
            <a:ext cx="1640235" cy="2952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$0 → $104k/mo</a:t>
            </a:r>
            <a:endParaRPr lang="en-US" sz="1650" dirty="0"/>
          </a:p>
        </p:txBody>
      </p:sp>
      <p:sp>
        <p:nvSpPr>
          <p:cNvPr id="30" name="Text 21"/>
          <p:cNvSpPr txBox="1"/>
          <p:nvPr/>
        </p:nvSpPr>
        <p:spPr>
          <a:xfrm>
            <a:off x="7578030" y="4842123"/>
            <a:ext cx="1539776" cy="1619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FFFFFF">
                    <a:alpha val="70000"/>
                  </a:srgbClr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No Bezos No AWS No OpenAI</a:t>
            </a:r>
            <a:endParaRPr lang="en-US" sz="900" dirty="0"/>
          </a:p>
        </p:txBody>
      </p:sp>
      <p:sp>
        <p:nvSpPr>
          <p:cNvPr id="31" name="Text 22"/>
          <p:cNvSpPr txBox="1"/>
          <p:nvPr/>
        </p:nvSpPr>
        <p:spPr>
          <a:xfrm>
            <a:off x="10880229" y="4737348"/>
            <a:ext cx="530721" cy="2952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C1DA08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TRUE</a:t>
            </a:r>
            <a:endParaRPr lang="en-US" sz="1650" dirty="0"/>
          </a:p>
        </p:txBody>
      </p:sp>
      <p:pic>
        <p:nvPicPr>
          <p:cNvPr id="32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78030" y="5280273"/>
            <a:ext cx="3832920" cy="300038"/>
          </a:xfrm>
          <a:prstGeom prst="rect">
            <a:avLst/>
          </a:prstGeom>
        </p:spPr>
      </p:pic>
      <p:sp>
        <p:nvSpPr>
          <p:cNvPr id="33" name="Text 23"/>
          <p:cNvSpPr txBox="1"/>
          <p:nvPr/>
        </p:nvSpPr>
        <p:spPr>
          <a:xfrm>
            <a:off x="7578030" y="5432673"/>
            <a:ext cx="3832920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38"/>
              </a:lnSpc>
              <a:spcBef>
                <a:spcPts val="600"/>
              </a:spcBef>
              <a:buNone/>
            </a:pPr>
            <a:r>
              <a:rPr lang="en-US" sz="825" dirty="0">
                <a:solidFill>
                  <a:srgbClr val="FFFFFF">
                    <a:alpha val="60000"/>
                  </a:srgbClr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Source: lane-ai/db/openai-alternatives-db.json • 12 months persistent claim</a:t>
            </a:r>
            <a:endParaRPr lang="en-US" sz="825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7056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28600"/>
            <a:ext cx="6238875" cy="640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086600" y="844748"/>
            <a:ext cx="4724400" cy="687586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2850" b="1" spc="-57" kern="0" dirty="0">
                <a:solidFill>
                  <a:srgbClr val="1A243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Live sitemap — 32 URLs, apex Worker 9.9KB</a:t>
            </a:r>
            <a:endParaRPr lang="en-US" sz="2850" dirty="0"/>
          </a:p>
        </p:txBody>
      </p:sp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6600" y="1665684"/>
            <a:ext cx="1203127" cy="276225"/>
          </a:xfrm>
          <a:prstGeom prst="rect">
            <a:avLst/>
          </a:prstGeom>
        </p:spPr>
      </p:pic>
      <p:sp>
        <p:nvSpPr>
          <p:cNvPr id="6" name="Text 1"/>
          <p:cNvSpPr txBox="1"/>
          <p:nvPr/>
        </p:nvSpPr>
        <p:spPr>
          <a:xfrm>
            <a:off x="7191375" y="1741884"/>
            <a:ext cx="993577" cy="1333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25"/>
              </a:lnSpc>
              <a:buNone/>
            </a:pPr>
            <a:r>
              <a:rPr lang="en-US" sz="750" b="1" spc="45" kern="0" dirty="0">
                <a:solidFill>
                  <a:srgbClr val="1A2433"/>
                </a:solidFill>
                <a:highlight>
                  <a:srgbClr val="FFFFFF"/>
                </a:highlight>
                <a:latin typeface="DM Sans" pitchFamily="34" charset="0"/>
                <a:ea typeface="DM Sans" pitchFamily="34" charset="-122"/>
                <a:cs typeface="DM Sans" pitchFamily="34" charset="-120"/>
              </a:rPr>
              <a:t>200 — sitemap.xml</a:t>
            </a:r>
            <a:endParaRPr lang="en-US" sz="750" dirty="0"/>
          </a:p>
        </p:txBody>
      </p:sp>
      <p:pic>
        <p:nvPicPr>
          <p:cNvPr id="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5927" y="1665684"/>
            <a:ext cx="1089571" cy="276225"/>
          </a:xfrm>
          <a:prstGeom prst="rect">
            <a:avLst/>
          </a:prstGeom>
        </p:spPr>
      </p:pic>
      <p:sp>
        <p:nvSpPr>
          <p:cNvPr id="8" name="Text 2"/>
          <p:cNvSpPr txBox="1"/>
          <p:nvPr/>
        </p:nvSpPr>
        <p:spPr>
          <a:xfrm>
            <a:off x="8470702" y="1741884"/>
            <a:ext cx="880021" cy="1333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25"/>
              </a:lnSpc>
              <a:buNone/>
            </a:pPr>
            <a:r>
              <a:rPr lang="en-US" sz="750" b="1" spc="45" kern="0" dirty="0">
                <a:solidFill>
                  <a:srgbClr val="1A2433"/>
                </a:solidFill>
                <a:highlight>
                  <a:srgbClr val="FFFFFF"/>
                </a:highlight>
                <a:latin typeface="DM Sans" pitchFamily="34" charset="0"/>
                <a:ea typeface="DM Sans" pitchFamily="34" charset="-122"/>
                <a:cs typeface="DM Sans" pitchFamily="34" charset="-120"/>
              </a:rPr>
              <a:t>200 — robots.txt</a:t>
            </a:r>
            <a:endParaRPr lang="en-US" sz="750" dirty="0"/>
          </a:p>
        </p:txBody>
      </p:sp>
      <p:pic>
        <p:nvPicPr>
          <p:cNvPr id="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31697" y="1665684"/>
            <a:ext cx="841177" cy="276225"/>
          </a:xfrm>
          <a:prstGeom prst="rect">
            <a:avLst/>
          </a:prstGeom>
        </p:spPr>
      </p:pic>
      <p:sp>
        <p:nvSpPr>
          <p:cNvPr id="10" name="Text 3"/>
          <p:cNvSpPr txBox="1"/>
          <p:nvPr/>
        </p:nvSpPr>
        <p:spPr>
          <a:xfrm>
            <a:off x="9636472" y="1741884"/>
            <a:ext cx="631627" cy="1333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25"/>
              </a:lnSpc>
              <a:buNone/>
            </a:pPr>
            <a:r>
              <a:rPr lang="en-US" sz="750" b="1" spc="45" kern="0" dirty="0">
                <a:solidFill>
                  <a:srgbClr val="1A2433"/>
                </a:solidFill>
                <a:highlight>
                  <a:srgbClr val="FFFFFF"/>
                </a:highlight>
                <a:latin typeface="DM Sans" pitchFamily="34" charset="0"/>
                <a:ea typeface="DM Sans" pitchFamily="34" charset="-122"/>
                <a:cs typeface="DM Sans" pitchFamily="34" charset="-120"/>
              </a:rPr>
              <a:t>2026-10-05</a:t>
            </a:r>
            <a:endParaRPr lang="en-US" sz="750" dirty="0"/>
          </a:p>
        </p:txBody>
      </p:sp>
      <p:pic>
        <p:nvPicPr>
          <p:cNvPr id="1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86600" y="2018109"/>
            <a:ext cx="1763316" cy="276225"/>
          </a:xfrm>
          <a:prstGeom prst="rect">
            <a:avLst/>
          </a:prstGeom>
        </p:spPr>
      </p:pic>
      <p:sp>
        <p:nvSpPr>
          <p:cNvPr id="12" name="Text 4"/>
          <p:cNvSpPr txBox="1"/>
          <p:nvPr/>
        </p:nvSpPr>
        <p:spPr>
          <a:xfrm>
            <a:off x="7191375" y="2094309"/>
            <a:ext cx="1553766" cy="1333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25"/>
              </a:lnSpc>
              <a:buNone/>
            </a:pPr>
            <a:r>
              <a:rPr lang="en-US" sz="750" b="1" spc="45" kern="0" dirty="0">
                <a:solidFill>
                  <a:srgbClr val="1A2433"/>
                </a:solidFill>
                <a:highlight>
                  <a:srgbClr val="FFFFFF"/>
                </a:highlight>
                <a:latin typeface="DM Sans" pitchFamily="34" charset="0"/>
                <a:ea typeface="DM Sans" pitchFamily="34" charset="-122"/>
                <a:cs typeface="DM Sans" pitchFamily="34" charset="-120"/>
              </a:rPr>
              <a:t>Not localhost 2932 byte demo</a:t>
            </a:r>
            <a:endParaRPr lang="en-US" sz="750" dirty="0"/>
          </a:p>
        </p:txBody>
      </p:sp>
      <p:pic>
        <p:nvPicPr>
          <p:cNvPr id="13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86600" y="2503884"/>
            <a:ext cx="2324100" cy="500955"/>
          </a:xfrm>
          <a:prstGeom prst="rect">
            <a:avLst/>
          </a:prstGeom>
        </p:spPr>
      </p:pic>
      <p:sp>
        <p:nvSpPr>
          <p:cNvPr id="14" name="Text 5"/>
          <p:cNvSpPr txBox="1"/>
          <p:nvPr/>
        </p:nvSpPr>
        <p:spPr>
          <a:xfrm>
            <a:off x="7210425" y="2763887"/>
            <a:ext cx="2076450" cy="13617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073"/>
              </a:lnSpc>
              <a:buNone/>
            </a:pPr>
            <a:r>
              <a:rPr lang="en-US" sz="825" b="1" dirty="0">
                <a:solidFill>
                  <a:srgbClr val="1A243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/ + /.well-known/security.txt</a:t>
            </a:r>
            <a:pPr indent="0" marL="0">
              <a:buNone/>
            </a:pPr>
            <a:r>
              <a:rPr lang="en-US" sz="825" dirty="0">
                <a:solidFill>
                  <a:srgbClr val="1A243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Root + security disclosure</a:t>
            </a:r>
            <a:endParaRPr lang="en-US" sz="825" dirty="0"/>
          </a:p>
        </p:txBody>
      </p:sp>
      <p:pic>
        <p:nvPicPr>
          <p:cNvPr id="15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86900" y="2503884"/>
            <a:ext cx="2324100" cy="500955"/>
          </a:xfrm>
          <a:prstGeom prst="rect">
            <a:avLst/>
          </a:prstGeom>
        </p:spPr>
      </p:pic>
      <p:sp>
        <p:nvSpPr>
          <p:cNvPr id="16" name="Text 6"/>
          <p:cNvSpPr txBox="1"/>
          <p:nvPr/>
        </p:nvSpPr>
        <p:spPr>
          <a:xfrm>
            <a:off x="9610725" y="2763887"/>
            <a:ext cx="2076450" cy="13617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073"/>
              </a:lnSpc>
              <a:buNone/>
            </a:pPr>
            <a:r>
              <a:rPr lang="en-US" sz="825" b="1" dirty="0">
                <a:solidFill>
                  <a:srgbClr val="1A243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/architecture</a:t>
            </a:r>
            <a:pPr indent="0" marL="0">
              <a:buNone/>
            </a:pPr>
            <a:r>
              <a:rPr lang="en-US" sz="825" dirty="0">
                <a:solidFill>
                  <a:srgbClr val="1A243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Docs volumetric manifold</a:t>
            </a:r>
            <a:endParaRPr lang="en-US" sz="825" dirty="0"/>
          </a:p>
        </p:txBody>
      </p:sp>
      <p:pic>
        <p:nvPicPr>
          <p:cNvPr id="17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86600" y="3081040"/>
            <a:ext cx="2324100" cy="500955"/>
          </a:xfrm>
          <a:prstGeom prst="rect">
            <a:avLst/>
          </a:prstGeom>
        </p:spPr>
      </p:pic>
      <p:sp>
        <p:nvSpPr>
          <p:cNvPr id="18" name="Text 7"/>
          <p:cNvSpPr txBox="1"/>
          <p:nvPr/>
        </p:nvSpPr>
        <p:spPr>
          <a:xfrm>
            <a:off x="7210425" y="3341043"/>
            <a:ext cx="2076450" cy="13617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073"/>
              </a:lnSpc>
              <a:buNone/>
            </a:pPr>
            <a:r>
              <a:rPr lang="en-US" sz="825" b="1" dirty="0">
                <a:solidFill>
                  <a:srgbClr val="1A243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/froi-intake</a:t>
            </a:r>
            <a:pPr indent="0" marL="0">
              <a:buNone/>
            </a:pPr>
            <a:r>
              <a:rPr lang="en-US" sz="825" dirty="0">
                <a:solidFill>
                  <a:srgbClr val="1A243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Intake flow D1 + R2</a:t>
            </a:r>
            <a:endParaRPr lang="en-US" sz="825" dirty="0"/>
          </a:p>
        </p:txBody>
      </p:sp>
      <p:pic>
        <p:nvPicPr>
          <p:cNvPr id="19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486900" y="3081040"/>
            <a:ext cx="2324100" cy="500955"/>
          </a:xfrm>
          <a:prstGeom prst="rect">
            <a:avLst/>
          </a:prstGeom>
        </p:spPr>
      </p:pic>
      <p:sp>
        <p:nvSpPr>
          <p:cNvPr id="20" name="Text 8"/>
          <p:cNvSpPr txBox="1"/>
          <p:nvPr/>
        </p:nvSpPr>
        <p:spPr>
          <a:xfrm>
            <a:off x="9610725" y="3341043"/>
            <a:ext cx="2076450" cy="13617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073"/>
              </a:lnSpc>
              <a:buNone/>
            </a:pPr>
            <a:r>
              <a:rPr lang="en-US" sz="825" b="1" dirty="0">
                <a:solidFill>
                  <a:srgbClr val="1A243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/products/site-utility-network</a:t>
            </a:r>
            <a:pPr indent="0" marL="0">
              <a:buNone/>
            </a:pPr>
            <a:r>
              <a:rPr lang="en-US" sz="825" dirty="0">
                <a:solidFill>
                  <a:srgbClr val="1A243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GovTech utility not visibility</a:t>
            </a:r>
            <a:endParaRPr lang="en-US" sz="825" dirty="0"/>
          </a:p>
        </p:txBody>
      </p:sp>
      <p:pic>
        <p:nvPicPr>
          <p:cNvPr id="21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86600" y="3658195"/>
            <a:ext cx="2324100" cy="500955"/>
          </a:xfrm>
          <a:prstGeom prst="rect">
            <a:avLst/>
          </a:prstGeom>
        </p:spPr>
      </p:pic>
      <p:sp>
        <p:nvSpPr>
          <p:cNvPr id="22" name="Text 9"/>
          <p:cNvSpPr txBox="1"/>
          <p:nvPr/>
        </p:nvSpPr>
        <p:spPr>
          <a:xfrm>
            <a:off x="7210425" y="3918198"/>
            <a:ext cx="2076450" cy="13617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073"/>
              </a:lnSpc>
              <a:buNone/>
            </a:pPr>
            <a:r>
              <a:rPr lang="en-US" sz="825" b="1" dirty="0">
                <a:solidFill>
                  <a:srgbClr val="1A243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/sites/faaf — 7 pages</a:t>
            </a:r>
            <a:pPr indent="0" marL="0">
              <a:buNone/>
            </a:pPr>
            <a:r>
              <a:rPr lang="en-US" sz="825" dirty="0">
                <a:solidFill>
                  <a:srgbClr val="1A243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forward, intro, ch 1-3, series-index</a:t>
            </a:r>
            <a:endParaRPr lang="en-US" sz="825" dirty="0"/>
          </a:p>
        </p:txBody>
      </p:sp>
      <p:pic>
        <p:nvPicPr>
          <p:cNvPr id="2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486900" y="3658195"/>
            <a:ext cx="2324100" cy="500955"/>
          </a:xfrm>
          <a:prstGeom prst="rect">
            <a:avLst/>
          </a:prstGeom>
        </p:spPr>
      </p:pic>
      <p:sp>
        <p:nvSpPr>
          <p:cNvPr id="24" name="Text 10"/>
          <p:cNvSpPr txBox="1"/>
          <p:nvPr/>
        </p:nvSpPr>
        <p:spPr>
          <a:xfrm>
            <a:off x="9610725" y="3918198"/>
            <a:ext cx="2076450" cy="13617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073"/>
              </a:lnSpc>
              <a:buNone/>
            </a:pPr>
            <a:r>
              <a:rPr lang="en-US" sz="825" b="1" dirty="0">
                <a:solidFill>
                  <a:srgbClr val="1A243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/sites/utility-map</a:t>
            </a:r>
            <a:pPr indent="0" marL="0">
              <a:buNone/>
            </a:pPr>
            <a:r>
              <a:rPr lang="en-US" sz="825" dirty="0">
                <a:solidFill>
                  <a:srgbClr val="1A243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manifold-view 5D patent</a:t>
            </a:r>
            <a:endParaRPr lang="en-US" sz="825" dirty="0"/>
          </a:p>
        </p:txBody>
      </p:sp>
      <p:pic>
        <p:nvPicPr>
          <p:cNvPr id="25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086600" y="4235351"/>
            <a:ext cx="2324100" cy="500955"/>
          </a:xfrm>
          <a:prstGeom prst="rect">
            <a:avLst/>
          </a:prstGeom>
        </p:spPr>
      </p:pic>
      <p:sp>
        <p:nvSpPr>
          <p:cNvPr id="26" name="Text 11"/>
          <p:cNvSpPr txBox="1"/>
          <p:nvPr/>
        </p:nvSpPr>
        <p:spPr>
          <a:xfrm>
            <a:off x="7210425" y="4495354"/>
            <a:ext cx="2076450" cy="13617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073"/>
              </a:lnSpc>
              <a:buNone/>
            </a:pPr>
            <a:r>
              <a:rPr lang="en-US" sz="825" b="1" dirty="0">
                <a:solidFill>
                  <a:srgbClr val="1A243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/sso/login + /register</a:t>
            </a:r>
            <a:pPr indent="0" marL="0">
              <a:buNone/>
            </a:pPr>
            <a:r>
              <a:rPr lang="en-US" sz="825" dirty="0">
                <a:solidFill>
                  <a:srgbClr val="1A243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D1 2bad8c0d + DO FROISession</a:t>
            </a:r>
            <a:endParaRPr lang="en-US" sz="825" dirty="0"/>
          </a:p>
        </p:txBody>
      </p:sp>
      <p:pic>
        <p:nvPicPr>
          <p:cNvPr id="27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486900" y="4235351"/>
            <a:ext cx="2324100" cy="500955"/>
          </a:xfrm>
          <a:prstGeom prst="rect">
            <a:avLst/>
          </a:prstGeom>
        </p:spPr>
      </p:pic>
      <p:sp>
        <p:nvSpPr>
          <p:cNvPr id="28" name="Text 12"/>
          <p:cNvSpPr txBox="1"/>
          <p:nvPr/>
        </p:nvSpPr>
        <p:spPr>
          <a:xfrm>
            <a:off x="9610725" y="4495354"/>
            <a:ext cx="2076450" cy="13617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073"/>
              </a:lnSpc>
              <a:buNone/>
            </a:pPr>
            <a:r>
              <a:rPr lang="en-US" sz="825" b="1" dirty="0">
                <a:solidFill>
                  <a:srgbClr val="1A243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/stream + /trust-chain /vault</a:t>
            </a:r>
            <a:pPr indent="0" marL="0">
              <a:buNone/>
            </a:pPr>
            <a:r>
              <a:rPr lang="en-US" sz="825" dirty="0">
                <a:solidFill>
                  <a:srgbClr val="1A243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Telemetry + SLSA3 Build L3</a:t>
            </a:r>
            <a:endParaRPr lang="en-US" sz="825" dirty="0"/>
          </a:p>
        </p:txBody>
      </p:sp>
      <p:pic>
        <p:nvPicPr>
          <p:cNvPr id="29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086600" y="4907756"/>
            <a:ext cx="4724400" cy="686395"/>
          </a:xfrm>
          <a:prstGeom prst="rect">
            <a:avLst/>
          </a:prstGeom>
        </p:spPr>
      </p:pic>
      <p:sp>
        <p:nvSpPr>
          <p:cNvPr id="30" name="Text 13"/>
          <p:cNvSpPr txBox="1"/>
          <p:nvPr/>
        </p:nvSpPr>
        <p:spPr>
          <a:xfrm>
            <a:off x="7239000" y="5041106"/>
            <a:ext cx="4419600" cy="41969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02"/>
              </a:lnSpc>
              <a:spcBef>
                <a:spcPts val="1350"/>
              </a:spcBef>
              <a:buNone/>
            </a:pPr>
            <a:r>
              <a:rPr lang="en-US" sz="788" dirty="0">
                <a:solidFill>
                  <a:srgbClr val="C1DA0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Meta-ExternalAgent Allow:/</a:t>
            </a:r>
            <a:pPr indent="0" marL="0">
              <a:buNone/>
            </a:pPr>
            <a:r>
              <a:rPr lang="en-US" sz="788" dirty="0">
                <a:solidFill>
                  <a:srgbClr val="FFFFF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• Meta-ExternalFetcher Allow:/</a:t>
            </a:r>
            <a:endParaRPr lang="en-US" sz="788" dirty="0"/>
          </a:p>
          <a:p>
            <a:pPr algn="l" indent="0" marL="0">
              <a:lnSpc>
                <a:spcPts val="1102"/>
              </a:lnSpc>
              <a:buNone/>
            </a:pPr>
            <a:r>
              <a:rPr lang="en-US" sz="788" dirty="0">
                <a:solidFill>
                  <a:srgbClr val="C1DA0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facebookexternalhit Allow:/</a:t>
            </a:r>
            <a:pPr indent="0" marL="0">
              <a:buNone/>
            </a:pPr>
            <a:r>
              <a:rPr lang="en-US" sz="788" dirty="0">
                <a:solidFill>
                  <a:srgbClr val="FFFFF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• Facebot Allow:/ • facebookcatalog Allow:/</a:t>
            </a:r>
            <a:endParaRPr lang="en-US" sz="788" dirty="0"/>
          </a:p>
          <a:p>
            <a:pPr algn="l" indent="0" marL="0">
              <a:lnSpc>
                <a:spcPts val="1102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* Allow:/ Disallow:/private/ • Sitemap → albertlane.net/sitemap.xml</a:t>
            </a:r>
            <a:endParaRPr lang="en-US" sz="788" dirty="0"/>
          </a:p>
        </p:txBody>
      </p:sp>
      <p:sp>
        <p:nvSpPr>
          <p:cNvPr id="31" name="Text 14"/>
          <p:cNvSpPr txBox="1"/>
          <p:nvPr/>
        </p:nvSpPr>
        <p:spPr>
          <a:xfrm>
            <a:off x="7086600" y="5737027"/>
            <a:ext cx="4724400" cy="276225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25"/>
              </a:lnSpc>
              <a:spcBef>
                <a:spcPts val="1050"/>
              </a:spcBef>
              <a:buNone/>
            </a:pPr>
            <a:r>
              <a:rPr lang="en-US" sz="750" dirty="0">
                <a:solidFill>
                  <a:srgbClr val="1B2534">
                    <a:alpha val="60000"/>
                  </a:srgbClr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Apex Worker serves real site. Verified-bot check 403 for spoofed Googlebot is intentional. localhost demo stays off.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33400" y="921544"/>
            <a:ext cx="5905500" cy="1471613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50"/>
              </a:lnSpc>
              <a:buNone/>
            </a:pPr>
            <a:r>
              <a:rPr lang="en-US" sz="3150" b="1" spc="-63" kern="0" dirty="0">
                <a:solidFill>
                  <a:srgbClr val="1A243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Leasable packages as OpenAI alternatives — licensed under Albert Lane Digital Infrastructure</a:t>
            </a:r>
            <a:endParaRPr lang="en-US" sz="3150" dirty="0"/>
          </a:p>
        </p:txBody>
      </p:sp>
      <p:sp>
        <p:nvSpPr>
          <p:cNvPr id="3" name="Text 1"/>
          <p:cNvSpPr txBox="1"/>
          <p:nvPr/>
        </p:nvSpPr>
        <p:spPr>
          <a:xfrm>
            <a:off x="9124504" y="921544"/>
            <a:ext cx="2534096" cy="58638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155"/>
              </a:lnSpc>
              <a:buNone/>
            </a:pPr>
            <a:r>
              <a:rPr lang="en-US" sz="825" b="1" dirty="0">
                <a:solidFill>
                  <a:srgbClr val="1A243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Local DB: lane-ai/db/openai-alternatives-db.json</a:t>
            </a:r>
            <a:endParaRPr lang="en-US" sz="825" dirty="0"/>
          </a:p>
          <a:p>
            <a:pPr algn="r" indent="0" marL="0">
              <a:lnSpc>
                <a:spcPts val="1155"/>
              </a:lnSpc>
              <a:buNone/>
            </a:pPr>
            <a:r>
              <a:rPr lang="en-US" sz="825" dirty="0">
                <a:solidFill>
                  <a:srgbClr val="1A2434">
                    <a:alpha val="62000"/>
                  </a:srgbClr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+ openai_alternatives.db</a:t>
            </a:r>
            <a:endParaRPr lang="en-US" sz="825" dirty="0"/>
          </a:p>
          <a:p>
            <a:pPr algn="r" indent="0" marL="0">
              <a:lnSpc>
                <a:spcPts val="1155"/>
              </a:lnSpc>
              <a:buNone/>
            </a:pPr>
            <a:r>
              <a:rPr lang="en-US" sz="825" dirty="0">
                <a:solidFill>
                  <a:srgbClr val="1A2434">
                    <a:alpha val="62000"/>
                  </a:srgbClr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10 packages • SQLite indexed</a:t>
            </a:r>
            <a:endParaRPr lang="en-US" sz="825" dirty="0"/>
          </a:p>
          <a:p>
            <a:pPr algn="r" indent="0" marL="0">
              <a:lnSpc>
                <a:spcPts val="1155"/>
              </a:lnSpc>
              <a:buNone/>
            </a:pPr>
            <a:r>
              <a:rPr lang="en-US" sz="825" dirty="0">
                <a:solidFill>
                  <a:srgbClr val="1A2434">
                    <a:alpha val="62000"/>
                  </a:srgbClr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Proprietary License 0.1.0</a:t>
            </a:r>
            <a:endParaRPr lang="en-US" sz="825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400" y="2659856"/>
            <a:ext cx="2681288" cy="2667000"/>
          </a:xfrm>
          <a:prstGeom prst="rect">
            <a:avLst/>
          </a:prstGeom>
        </p:spPr>
      </p:pic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325" y="2840831"/>
            <a:ext cx="266700" cy="266700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807839" y="2897981"/>
            <a:ext cx="154186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1</a:t>
            </a:r>
            <a:endParaRPr lang="en-US" sz="90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3202781"/>
            <a:ext cx="1265783" cy="219075"/>
          </a:xfrm>
          <a:prstGeom prst="rect">
            <a:avLst/>
          </a:prstGeom>
        </p:spPr>
      </p:pic>
      <p:sp>
        <p:nvSpPr>
          <p:cNvPr id="8" name="Text 3"/>
          <p:cNvSpPr txBox="1"/>
          <p:nvPr/>
        </p:nvSpPr>
        <p:spPr>
          <a:xfrm>
            <a:off x="771525" y="3250406"/>
            <a:ext cx="1113383" cy="1333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25"/>
              </a:lnSpc>
              <a:buNone/>
            </a:pPr>
            <a:r>
              <a:rPr lang="en-US" sz="750" b="1" spc="45" kern="0" dirty="0">
                <a:solidFill>
                  <a:srgbClr val="337DE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/v1/chat/completions</a:t>
            </a:r>
            <a:endParaRPr lang="en-US" sz="750" dirty="0"/>
          </a:p>
        </p:txBody>
      </p:sp>
      <p:sp>
        <p:nvSpPr>
          <p:cNvPr id="9" name="Text 4"/>
          <p:cNvSpPr txBox="1"/>
          <p:nvPr/>
        </p:nvSpPr>
        <p:spPr>
          <a:xfrm>
            <a:off x="695325" y="3517106"/>
            <a:ext cx="2357438" cy="147786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64"/>
              </a:lnSpc>
              <a:buNone/>
            </a:pPr>
            <a:r>
              <a:rPr lang="en-US" sz="1013" b="1" spc="-15" kern="0" dirty="0">
                <a:solidFill>
                  <a:srgbClr val="1A243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lane-chat-completions</a:t>
            </a:r>
            <a:endParaRPr lang="en-US" sz="1013" dirty="0"/>
          </a:p>
        </p:txBody>
      </p:sp>
      <p:sp>
        <p:nvSpPr>
          <p:cNvPr id="10" name="Text 5"/>
          <p:cNvSpPr txBox="1"/>
          <p:nvPr/>
        </p:nvSpPr>
        <p:spPr>
          <a:xfrm>
            <a:off x="695325" y="3760143"/>
            <a:ext cx="2357438" cy="317599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51"/>
              </a:lnSpc>
              <a:buNone/>
            </a:pPr>
            <a:r>
              <a:rPr lang="en-US" sz="863" dirty="0">
                <a:solidFill>
                  <a:srgbClr val="1A2433">
                    <a:alpha val="70000"/>
                  </a:srgbClr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Grok-3 Service Binding + claude-sonnet-4 + gemini-2.0-flash + local Julia Rust kriging.c</a:t>
            </a:r>
            <a:endParaRPr lang="en-US" sz="863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25" y="4726781"/>
            <a:ext cx="2357438" cy="419100"/>
          </a:xfrm>
          <a:prstGeom prst="rect">
            <a:avLst/>
          </a:prstGeom>
        </p:spPr>
      </p:pic>
      <p:sp>
        <p:nvSpPr>
          <p:cNvPr id="12" name="Text 6"/>
          <p:cNvSpPr txBox="1"/>
          <p:nvPr/>
        </p:nvSpPr>
        <p:spPr>
          <a:xfrm>
            <a:off x="790575" y="4822031"/>
            <a:ext cx="2166938" cy="238125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975"/>
              </a:lnSpc>
              <a:spcBef>
                <a:spcPts val="4361"/>
              </a:spcBef>
              <a:buNone/>
            </a:pPr>
            <a:r>
              <a:rPr lang="en-US" sz="750" dirty="0">
                <a:solidFill>
                  <a:srgbClr val="1A2433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NOT gpt-4o • Workers AI Catalog • Your kernels</a:t>
            </a:r>
            <a:endParaRPr lang="en-US" sz="75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8038" y="2659856"/>
            <a:ext cx="2681288" cy="2667000"/>
          </a:xfrm>
          <a:prstGeom prst="rect">
            <a:avLst/>
          </a:prstGeom>
        </p:spPr>
      </p:pic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09963" y="2840831"/>
            <a:ext cx="266700" cy="266700"/>
          </a:xfrm>
          <a:prstGeom prst="rect">
            <a:avLst/>
          </a:prstGeom>
        </p:spPr>
      </p:pic>
      <p:sp>
        <p:nvSpPr>
          <p:cNvPr id="15" name="Text 7"/>
          <p:cNvSpPr txBox="1"/>
          <p:nvPr/>
        </p:nvSpPr>
        <p:spPr>
          <a:xfrm>
            <a:off x="3610273" y="2897981"/>
            <a:ext cx="166390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2</a:t>
            </a:r>
            <a:endParaRPr lang="en-US" sz="900" dirty="0"/>
          </a:p>
        </p:txBody>
      </p:sp>
      <p:pic>
        <p:nvPicPr>
          <p:cNvPr id="16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09963" y="3202781"/>
            <a:ext cx="1647527" cy="219075"/>
          </a:xfrm>
          <a:prstGeom prst="rect">
            <a:avLst/>
          </a:prstGeom>
        </p:spPr>
      </p:pic>
      <p:sp>
        <p:nvSpPr>
          <p:cNvPr id="17" name="Text 8"/>
          <p:cNvSpPr txBox="1"/>
          <p:nvPr/>
        </p:nvSpPr>
        <p:spPr>
          <a:xfrm>
            <a:off x="3586163" y="3250406"/>
            <a:ext cx="1495127" cy="1333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25"/>
              </a:lnSpc>
              <a:buNone/>
            </a:pPr>
            <a:r>
              <a:rPr lang="en-US" sz="750" b="1" spc="45" kern="0" dirty="0">
                <a:solidFill>
                  <a:srgbClr val="337DE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/v1/embeddings + Assistants</a:t>
            </a:r>
            <a:endParaRPr lang="en-US" sz="750" dirty="0"/>
          </a:p>
        </p:txBody>
      </p:sp>
      <p:sp>
        <p:nvSpPr>
          <p:cNvPr id="18" name="Text 9"/>
          <p:cNvSpPr txBox="1"/>
          <p:nvPr/>
        </p:nvSpPr>
        <p:spPr>
          <a:xfrm>
            <a:off x="3509963" y="3517106"/>
            <a:ext cx="2357438" cy="147786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64"/>
              </a:lnSpc>
              <a:buNone/>
            </a:pPr>
            <a:r>
              <a:rPr lang="en-US" sz="1013" b="1" spc="-15" kern="0" dirty="0">
                <a:solidFill>
                  <a:srgbClr val="1A243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lane-embeddings + lane-mcp</a:t>
            </a:r>
            <a:endParaRPr lang="en-US" sz="1013" dirty="0"/>
          </a:p>
        </p:txBody>
      </p:sp>
      <p:sp>
        <p:nvSpPr>
          <p:cNvPr id="19" name="Text 10"/>
          <p:cNvSpPr txBox="1"/>
          <p:nvPr/>
        </p:nvSpPr>
        <p:spPr>
          <a:xfrm>
            <a:off x="3509963" y="3760143"/>
            <a:ext cx="2357438" cy="476399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51"/>
              </a:lnSpc>
              <a:buNone/>
            </a:pPr>
            <a:r>
              <a:rPr lang="en-US" sz="863" dirty="0">
                <a:solidFill>
                  <a:srgbClr val="1A2433">
                    <a:alpha val="70000"/>
                  </a:srgbClr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sqlxml 60 volumetric + 5d 42 manifold + lane-mcp 157 gateway mcp.albertlane.net DO FROISession</a:t>
            </a:r>
            <a:endParaRPr lang="en-US" sz="863" dirty="0"/>
          </a:p>
        </p:txBody>
      </p:sp>
      <p:pic>
        <p:nvPicPr>
          <p:cNvPr id="20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09963" y="4726781"/>
            <a:ext cx="2357438" cy="419100"/>
          </a:xfrm>
          <a:prstGeom prst="rect">
            <a:avLst/>
          </a:prstGeom>
        </p:spPr>
      </p:pic>
      <p:sp>
        <p:nvSpPr>
          <p:cNvPr id="21" name="Text 11"/>
          <p:cNvSpPr txBox="1"/>
          <p:nvPr/>
        </p:nvSpPr>
        <p:spPr>
          <a:xfrm>
            <a:off x="3605213" y="4822031"/>
            <a:ext cx="2166938" cy="238125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975"/>
              </a:lnSpc>
              <a:spcBef>
                <a:spcPts val="3110"/>
              </a:spcBef>
              <a:buNone/>
            </a:pPr>
            <a:r>
              <a:rPr lang="en-US" sz="750" dirty="0">
                <a:solidFill>
                  <a:srgbClr val="1A2433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D1 2bad8c0d • R2 alnet-froi-evidence • No Bezos</a:t>
            </a:r>
            <a:endParaRPr lang="en-US" sz="750" dirty="0"/>
          </a:p>
        </p:txBody>
      </p:sp>
      <p:pic>
        <p:nvPicPr>
          <p:cNvPr id="22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53150" y="2640806"/>
            <a:ext cx="2700338" cy="2705100"/>
          </a:xfrm>
          <a:prstGeom prst="rect">
            <a:avLst/>
          </a:prstGeom>
        </p:spPr>
      </p:pic>
      <p:pic>
        <p:nvPicPr>
          <p:cNvPr id="23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24600" y="2840831"/>
            <a:ext cx="266700" cy="266700"/>
          </a:xfrm>
          <a:prstGeom prst="rect">
            <a:avLst/>
          </a:prstGeom>
        </p:spPr>
      </p:pic>
      <p:sp>
        <p:nvSpPr>
          <p:cNvPr id="24" name="Text 12"/>
          <p:cNvSpPr txBox="1"/>
          <p:nvPr/>
        </p:nvSpPr>
        <p:spPr>
          <a:xfrm>
            <a:off x="6423422" y="2897981"/>
            <a:ext cx="167878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3</a:t>
            </a:r>
            <a:endParaRPr lang="en-US" sz="900" dirty="0"/>
          </a:p>
        </p:txBody>
      </p:sp>
      <p:pic>
        <p:nvPicPr>
          <p:cNvPr id="25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24600" y="3202781"/>
            <a:ext cx="1402854" cy="219075"/>
          </a:xfrm>
          <a:prstGeom prst="rect">
            <a:avLst/>
          </a:prstGeom>
        </p:spPr>
      </p:pic>
      <p:sp>
        <p:nvSpPr>
          <p:cNvPr id="26" name="Text 13"/>
          <p:cNvSpPr txBox="1"/>
          <p:nvPr/>
        </p:nvSpPr>
        <p:spPr>
          <a:xfrm>
            <a:off x="6400800" y="3250406"/>
            <a:ext cx="1250454" cy="1333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25"/>
              </a:lnSpc>
              <a:buNone/>
            </a:pPr>
            <a:r>
              <a:rPr lang="en-US" sz="750" b="1" spc="45" kern="0" dirty="0">
                <a:solidFill>
                  <a:srgbClr val="337DE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Code Interpreter + GPTs</a:t>
            </a:r>
            <a:endParaRPr lang="en-US" sz="750" dirty="0"/>
          </a:p>
        </p:txBody>
      </p:sp>
      <p:sp>
        <p:nvSpPr>
          <p:cNvPr id="27" name="Text 14"/>
          <p:cNvSpPr txBox="1"/>
          <p:nvPr/>
        </p:nvSpPr>
        <p:spPr>
          <a:xfrm>
            <a:off x="6324600" y="3517106"/>
            <a:ext cx="2357438" cy="147786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64"/>
              </a:lnSpc>
              <a:buNone/>
            </a:pPr>
            <a:r>
              <a:rPr lang="en-US" sz="1013" b="1" spc="-15" kern="0" dirty="0">
                <a:solidFill>
                  <a:srgbClr val="1A243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lane-workbook-build</a:t>
            </a:r>
            <a:endParaRPr lang="en-US" sz="1013" dirty="0"/>
          </a:p>
        </p:txBody>
      </p:sp>
      <p:sp>
        <p:nvSpPr>
          <p:cNvPr id="28" name="Text 15"/>
          <p:cNvSpPr txBox="1"/>
          <p:nvPr/>
        </p:nvSpPr>
        <p:spPr>
          <a:xfrm>
            <a:off x="6324600" y="3760143"/>
            <a:ext cx="2357438" cy="476399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51"/>
              </a:lnSpc>
              <a:buNone/>
            </a:pPr>
            <a:r>
              <a:rPr lang="en-US" sz="863" dirty="0">
                <a:solidFill>
                  <a:srgbClr val="1A2433">
                    <a:alpha val="70000"/>
                  </a:srgbClr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Grok Bot builds 32 URLs from live sitemap.xml 2026-10-05 • macrohard 104 grokllama BrandBar Ribbon</a:t>
            </a:r>
            <a:endParaRPr lang="en-US" sz="863" dirty="0"/>
          </a:p>
        </p:txBody>
      </p:sp>
      <p:pic>
        <p:nvPicPr>
          <p:cNvPr id="29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24600" y="4726781"/>
            <a:ext cx="2357438" cy="419100"/>
          </a:xfrm>
          <a:prstGeom prst="rect">
            <a:avLst/>
          </a:prstGeom>
        </p:spPr>
      </p:pic>
      <p:sp>
        <p:nvSpPr>
          <p:cNvPr id="30" name="Text 16"/>
          <p:cNvSpPr txBox="1"/>
          <p:nvPr/>
        </p:nvSpPr>
        <p:spPr>
          <a:xfrm>
            <a:off x="6419850" y="4822031"/>
            <a:ext cx="2166938" cy="238125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975"/>
              </a:lnSpc>
              <a:spcBef>
                <a:spcPts val="3110"/>
              </a:spcBef>
              <a:buNone/>
            </a:pPr>
            <a:r>
              <a:rPr lang="en-US" sz="750" dirty="0">
                <a:solidFill>
                  <a:srgbClr val="1A2433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Design tokens hot-swappable desktop/phone/VR</a:t>
            </a:r>
            <a:endParaRPr lang="en-US" sz="750" dirty="0"/>
          </a:p>
        </p:txBody>
      </p:sp>
      <p:pic>
        <p:nvPicPr>
          <p:cNvPr id="31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977313" y="2659856"/>
            <a:ext cx="2681288" cy="2667000"/>
          </a:xfrm>
          <a:prstGeom prst="rect">
            <a:avLst/>
          </a:prstGeom>
        </p:spPr>
      </p:pic>
      <p:pic>
        <p:nvPicPr>
          <p:cNvPr id="32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139238" y="2840831"/>
            <a:ext cx="266700" cy="266700"/>
          </a:xfrm>
          <a:prstGeom prst="rect">
            <a:avLst/>
          </a:prstGeom>
        </p:spPr>
      </p:pic>
      <p:sp>
        <p:nvSpPr>
          <p:cNvPr id="33" name="Text 17"/>
          <p:cNvSpPr txBox="1"/>
          <p:nvPr/>
        </p:nvSpPr>
        <p:spPr>
          <a:xfrm>
            <a:off x="9235380" y="2897981"/>
            <a:ext cx="170557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4</a:t>
            </a:r>
            <a:endParaRPr lang="en-US" sz="900" dirty="0"/>
          </a:p>
        </p:txBody>
      </p:sp>
      <p:pic>
        <p:nvPicPr>
          <p:cNvPr id="34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139238" y="3202781"/>
            <a:ext cx="975420" cy="219075"/>
          </a:xfrm>
          <a:prstGeom prst="rect">
            <a:avLst/>
          </a:prstGeom>
        </p:spPr>
      </p:pic>
      <p:sp>
        <p:nvSpPr>
          <p:cNvPr id="35" name="Text 18"/>
          <p:cNvSpPr txBox="1"/>
          <p:nvPr/>
        </p:nvSpPr>
        <p:spPr>
          <a:xfrm>
            <a:off x="9215438" y="3250406"/>
            <a:ext cx="823020" cy="1333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25"/>
              </a:lnSpc>
              <a:buNone/>
            </a:pPr>
            <a:r>
              <a:rPr lang="en-US" sz="750" b="1" spc="45" kern="0" dirty="0">
                <a:solidFill>
                  <a:srgbClr val="337DE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Billing + IP theft</a:t>
            </a:r>
            <a:endParaRPr lang="en-US" sz="750" dirty="0"/>
          </a:p>
        </p:txBody>
      </p:sp>
      <p:sp>
        <p:nvSpPr>
          <p:cNvPr id="36" name="Text 19"/>
          <p:cNvSpPr txBox="1"/>
          <p:nvPr/>
        </p:nvSpPr>
        <p:spPr>
          <a:xfrm>
            <a:off x="9139238" y="3517106"/>
            <a:ext cx="2357438" cy="147786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64"/>
              </a:lnSpc>
              <a:buNone/>
            </a:pPr>
            <a:r>
              <a:rPr lang="en-US" sz="1013" b="1" spc="-15" kern="0" dirty="0">
                <a:solidFill>
                  <a:srgbClr val="1A243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lane-invoice + lane-ip-claim</a:t>
            </a:r>
            <a:endParaRPr lang="en-US" sz="1013" dirty="0"/>
          </a:p>
        </p:txBody>
      </p:sp>
      <p:sp>
        <p:nvSpPr>
          <p:cNvPr id="37" name="Text 20"/>
          <p:cNvSpPr txBox="1"/>
          <p:nvPr/>
        </p:nvSpPr>
        <p:spPr>
          <a:xfrm>
            <a:off x="9139238" y="3760143"/>
            <a:ext cx="2357438" cy="476399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51"/>
              </a:lnSpc>
              <a:buNone/>
            </a:pPr>
            <a:r>
              <a:rPr lang="en-US" sz="863" dirty="0">
                <a:solidFill>
                  <a:srgbClr val="1A2433">
                    <a:alpha val="70000"/>
                  </a:srgbClr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DOCKET_LEDGER.json custody-chain.jsonl blockchain-ledger-core ip-forensics 150 CVE-2026-48736</a:t>
            </a:r>
            <a:endParaRPr lang="en-US" sz="863" dirty="0"/>
          </a:p>
        </p:txBody>
      </p:sp>
      <p:pic>
        <p:nvPicPr>
          <p:cNvPr id="38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139238" y="4726781"/>
            <a:ext cx="2357438" cy="419100"/>
          </a:xfrm>
          <a:prstGeom prst="rect">
            <a:avLst/>
          </a:prstGeom>
        </p:spPr>
      </p:pic>
      <p:sp>
        <p:nvSpPr>
          <p:cNvPr id="39" name="Text 21"/>
          <p:cNvSpPr txBox="1"/>
          <p:nvPr/>
        </p:nvSpPr>
        <p:spPr>
          <a:xfrm>
            <a:off x="9234488" y="4822031"/>
            <a:ext cx="2166938" cy="238125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975"/>
              </a:lnSpc>
              <a:spcBef>
                <a:spcPts val="3110"/>
              </a:spcBef>
              <a:buNone/>
            </a:pPr>
            <a:r>
              <a:rPr lang="en-US" sz="750" dirty="0">
                <a:solidFill>
                  <a:srgbClr val="1A2433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$104k/mo rent indefinitely + Subaru replacement</a:t>
            </a:r>
            <a:endParaRPr lang="en-US" sz="750" dirty="0"/>
          </a:p>
        </p:txBody>
      </p:sp>
      <p:pic>
        <p:nvPicPr>
          <p:cNvPr id="40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33400" y="5517356"/>
            <a:ext cx="4738985" cy="419100"/>
          </a:xfrm>
          <a:prstGeom prst="rect">
            <a:avLst/>
          </a:prstGeom>
        </p:spPr>
      </p:pic>
      <p:sp>
        <p:nvSpPr>
          <p:cNvPr id="41" name="Text 22"/>
          <p:cNvSpPr txBox="1"/>
          <p:nvPr/>
        </p:nvSpPr>
        <p:spPr>
          <a:xfrm>
            <a:off x="647700" y="5593556"/>
            <a:ext cx="4510385" cy="276225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25"/>
              </a:lnSpc>
              <a:buNone/>
            </a:pPr>
            <a:r>
              <a:rPr lang="en-US" sz="750" b="1" spc="60" kern="0" dirty="0">
                <a:solidFill>
                  <a:srgbClr val="FFFFFF"/>
                </a:solidFill>
                <a:highlight>
                  <a:srgbClr val="1A2433"/>
                </a:highlight>
                <a:latin typeface="DM Sans" pitchFamily="34" charset="0"/>
                <a:ea typeface="DM Sans" pitchFamily="34" charset="-122"/>
                <a:cs typeface="DM Sans" pitchFamily="34" charset="-120"/>
              </a:rPr>
              <a:t>INITIATIVE STATUS: LEASABLE — CORPORATIONS LEAN IN OR PROBABILISTICALLY EXTINCTED</a:t>
            </a:r>
            <a:endParaRPr lang="en-US" sz="750" dirty="0"/>
          </a:p>
        </p:txBody>
      </p:sp>
      <p:sp>
        <p:nvSpPr>
          <p:cNvPr id="42" name="Text 23"/>
          <p:cNvSpPr txBox="1"/>
          <p:nvPr/>
        </p:nvSpPr>
        <p:spPr>
          <a:xfrm>
            <a:off x="5386685" y="5579269"/>
            <a:ext cx="6271915" cy="30480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1B2534">
                    <a:alpha val="60000"/>
                  </a:srgbClr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SEC 17684-273-411-436 AST_GUARD 0x3F8F9A1B2C3D SLSA3 Build L3 Source L3 • government 121 FINCEN OFAC • open-collective-stripe 28</a:t>
            </a:r>
            <a:endParaRPr lang="en-US" sz="82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33400" y="1181249"/>
            <a:ext cx="6362700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38"/>
              </a:lnSpc>
              <a:spcAft>
                <a:spcPts val="900"/>
              </a:spcAft>
              <a:buNone/>
            </a:pPr>
            <a:r>
              <a:rPr lang="en-US" sz="825" b="1" spc="116" kern="0" dirty="0">
                <a:solidFill>
                  <a:srgbClr val="337DE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OKR TABLE — ARCHITECTURAL RULES</a:t>
            </a:r>
            <a:endParaRPr lang="en-US" sz="825" dirty="0"/>
          </a:p>
        </p:txBody>
      </p:sp>
      <p:sp>
        <p:nvSpPr>
          <p:cNvPr id="3" name="Text 1"/>
          <p:cNvSpPr txBox="1"/>
          <p:nvPr/>
        </p:nvSpPr>
        <p:spPr>
          <a:xfrm>
            <a:off x="533400" y="1443186"/>
            <a:ext cx="5334000" cy="665857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2850" b="1" spc="-57" kern="0" dirty="0">
                <a:solidFill>
                  <a:srgbClr val="1A243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Corporations lean in or go probabilistically extincted.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400" y="2318593"/>
            <a:ext cx="6362700" cy="563017"/>
          </a:xfrm>
          <a:prstGeom prst="rect">
            <a:avLst/>
          </a:prstGeom>
        </p:spPr>
      </p:pic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275" y="2442418"/>
            <a:ext cx="266700" cy="266700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788789" y="2499568"/>
            <a:ext cx="154186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1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1133475" y="2442418"/>
            <a:ext cx="5619750" cy="14853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70"/>
              </a:lnSpc>
              <a:spcAft>
                <a:spcPts val="150"/>
              </a:spcAft>
              <a:buNone/>
            </a:pPr>
            <a:r>
              <a:rPr lang="en-US" sz="975" b="1" spc="-10" kern="0" dirty="0">
                <a:solidFill>
                  <a:srgbClr val="1A243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No Bezos No AWS No OpenAI</a:t>
            </a:r>
            <a:endParaRPr lang="en-US" sz="975" dirty="0"/>
          </a:p>
        </p:txBody>
      </p:sp>
      <p:sp>
        <p:nvSpPr>
          <p:cNvPr id="8" name="Text 4"/>
          <p:cNvSpPr txBox="1"/>
          <p:nvPr/>
        </p:nvSpPr>
        <p:spPr>
          <a:xfrm>
            <a:off x="1133475" y="2609999"/>
            <a:ext cx="5619750" cy="147786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64"/>
              </a:lnSpc>
              <a:buNone/>
            </a:pPr>
            <a:r>
              <a:rPr lang="en-US" sz="863" dirty="0">
                <a:solidFill>
                  <a:srgbClr val="1A2433">
                    <a:alpha val="70000"/>
                  </a:srgbClr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Cloudflare Workers D1 2bad8c0d R2 alnet-froi-evidence DO — not Lambda. NO_BEZOS true.</a:t>
            </a:r>
            <a:endParaRPr lang="en-US" sz="863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2976860"/>
            <a:ext cx="6362700" cy="563017"/>
          </a:xfrm>
          <a:prstGeom prst="rect">
            <a:avLst/>
          </a:prstGeom>
        </p:spPr>
      </p:pic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275" y="3100685"/>
            <a:ext cx="266700" cy="266700"/>
          </a:xfrm>
          <a:prstGeom prst="rect">
            <a:avLst/>
          </a:prstGeom>
        </p:spPr>
      </p:pic>
      <p:sp>
        <p:nvSpPr>
          <p:cNvPr id="11" name="Text 5"/>
          <p:cNvSpPr txBox="1"/>
          <p:nvPr/>
        </p:nvSpPr>
        <p:spPr>
          <a:xfrm>
            <a:off x="776585" y="3157835"/>
            <a:ext cx="166390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2</a:t>
            </a:r>
            <a:endParaRPr lang="en-US" sz="900" dirty="0"/>
          </a:p>
        </p:txBody>
      </p:sp>
      <p:sp>
        <p:nvSpPr>
          <p:cNvPr id="12" name="Text 6"/>
          <p:cNvSpPr txBox="1"/>
          <p:nvPr/>
        </p:nvSpPr>
        <p:spPr>
          <a:xfrm>
            <a:off x="1133475" y="3100685"/>
            <a:ext cx="5619750" cy="14853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70"/>
              </a:lnSpc>
              <a:spcAft>
                <a:spcPts val="150"/>
              </a:spcAft>
              <a:buNone/>
            </a:pPr>
            <a:r>
              <a:rPr lang="en-US" sz="975" b="1" spc="-10" kern="0" dirty="0">
                <a:solidFill>
                  <a:srgbClr val="1A243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GovTech utility not visibility</a:t>
            </a:r>
            <a:endParaRPr lang="en-US" sz="975" dirty="0"/>
          </a:p>
        </p:txBody>
      </p:sp>
      <p:sp>
        <p:nvSpPr>
          <p:cNvPr id="13" name="Text 7"/>
          <p:cNvSpPr txBox="1"/>
          <p:nvPr/>
        </p:nvSpPr>
        <p:spPr>
          <a:xfrm>
            <a:off x="1133475" y="3268266"/>
            <a:ext cx="5619750" cy="147786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64"/>
              </a:lnSpc>
              <a:buNone/>
            </a:pPr>
            <a:r>
              <a:rPr lang="en-US" sz="863" dirty="0">
                <a:solidFill>
                  <a:srgbClr val="1A2433">
                    <a:alpha val="70000"/>
                  </a:srgbClr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Google charges for visibility → dividends to extractive. GovTech charges for utility. Difference is fraud.</a:t>
            </a:r>
            <a:endParaRPr lang="en-US" sz="863" dirty="0"/>
          </a:p>
        </p:txBody>
      </p:sp>
      <p:pic>
        <p:nvPicPr>
          <p:cNvPr id="14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0" y="3635127"/>
            <a:ext cx="6362700" cy="563017"/>
          </a:xfrm>
          <a:prstGeom prst="rect">
            <a:avLst/>
          </a:prstGeom>
        </p:spPr>
      </p:pic>
      <p:pic>
        <p:nvPicPr>
          <p:cNvPr id="15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6275" y="3758952"/>
            <a:ext cx="266700" cy="266700"/>
          </a:xfrm>
          <a:prstGeom prst="rect">
            <a:avLst/>
          </a:prstGeom>
        </p:spPr>
      </p:pic>
      <p:sp>
        <p:nvSpPr>
          <p:cNvPr id="16" name="Text 8"/>
          <p:cNvSpPr txBox="1"/>
          <p:nvPr/>
        </p:nvSpPr>
        <p:spPr>
          <a:xfrm>
            <a:off x="775097" y="3816102"/>
            <a:ext cx="167878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1133475" y="3758952"/>
            <a:ext cx="5619750" cy="14853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70"/>
              </a:lnSpc>
              <a:spcAft>
                <a:spcPts val="150"/>
              </a:spcAft>
              <a:buNone/>
            </a:pPr>
            <a:r>
              <a:rPr lang="en-US" sz="975" b="1" spc="-10" kern="0" dirty="0">
                <a:solidFill>
                  <a:srgbClr val="1A243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Your own kernels</a:t>
            </a:r>
            <a:endParaRPr lang="en-US" sz="975" dirty="0"/>
          </a:p>
        </p:txBody>
      </p:sp>
      <p:sp>
        <p:nvSpPr>
          <p:cNvPr id="18" name="Text 10"/>
          <p:cNvSpPr txBox="1"/>
          <p:nvPr/>
        </p:nvSpPr>
        <p:spPr>
          <a:xfrm>
            <a:off x="1133475" y="3926532"/>
            <a:ext cx="5619750" cy="147786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64"/>
              </a:lnSpc>
              <a:buNone/>
            </a:pPr>
            <a:r>
              <a:rPr lang="en-US" sz="863" dirty="0">
                <a:solidFill>
                  <a:srgbClr val="1A2433">
                    <a:alpha val="70000"/>
                  </a:srgbClr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src-tauri/kernels/kriging.c kriging5d.c matrix3d.c — Julia + Rust local. No training on your IP.</a:t>
            </a:r>
            <a:endParaRPr lang="en-US" sz="863" dirty="0"/>
          </a:p>
        </p:txBody>
      </p:sp>
      <p:pic>
        <p:nvPicPr>
          <p:cNvPr id="19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400" y="4293394"/>
            <a:ext cx="6362700" cy="563017"/>
          </a:xfrm>
          <a:prstGeom prst="rect">
            <a:avLst/>
          </a:prstGeom>
        </p:spPr>
      </p:pic>
      <p:pic>
        <p:nvPicPr>
          <p:cNvPr id="20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6275" y="4417219"/>
            <a:ext cx="266700" cy="266700"/>
          </a:xfrm>
          <a:prstGeom prst="rect">
            <a:avLst/>
          </a:prstGeom>
        </p:spPr>
      </p:pic>
      <p:sp>
        <p:nvSpPr>
          <p:cNvPr id="21" name="Text 11"/>
          <p:cNvSpPr txBox="1"/>
          <p:nvPr/>
        </p:nvSpPr>
        <p:spPr>
          <a:xfrm>
            <a:off x="774055" y="4474369"/>
            <a:ext cx="168920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5</a:t>
            </a:r>
            <a:endParaRPr lang="en-US" sz="900" dirty="0"/>
          </a:p>
        </p:txBody>
      </p:sp>
      <p:sp>
        <p:nvSpPr>
          <p:cNvPr id="22" name="Text 12"/>
          <p:cNvSpPr txBox="1"/>
          <p:nvPr/>
        </p:nvSpPr>
        <p:spPr>
          <a:xfrm>
            <a:off x="1133475" y="4417219"/>
            <a:ext cx="5619750" cy="14853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70"/>
              </a:lnSpc>
              <a:spcAft>
                <a:spcPts val="150"/>
              </a:spcAft>
              <a:buNone/>
            </a:pPr>
            <a:r>
              <a:rPr lang="en-US" sz="975" b="1" spc="-10" kern="0" dirty="0">
                <a:solidFill>
                  <a:srgbClr val="1A243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Provenance sealed SEC 17684-273-411-436</a:t>
            </a:r>
            <a:endParaRPr lang="en-US" sz="975" dirty="0"/>
          </a:p>
        </p:txBody>
      </p:sp>
      <p:sp>
        <p:nvSpPr>
          <p:cNvPr id="23" name="Text 13"/>
          <p:cNvSpPr txBox="1"/>
          <p:nvPr/>
        </p:nvSpPr>
        <p:spPr>
          <a:xfrm>
            <a:off x="1133475" y="4584799"/>
            <a:ext cx="5619750" cy="147786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64"/>
              </a:lnSpc>
              <a:buNone/>
            </a:pPr>
            <a:r>
              <a:rPr lang="en-US" sz="863" dirty="0">
                <a:solidFill>
                  <a:srgbClr val="1A2433">
                    <a:alpha val="70000"/>
                  </a:srgbClr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AST 0x3F8F9A1B2C3D SLSA3 Build L3 Source L3 • ip-forensics 150 CVE-2026-48736</a:t>
            </a:r>
            <a:endParaRPr lang="en-US" sz="863" dirty="0"/>
          </a:p>
        </p:txBody>
      </p:sp>
      <p:pic>
        <p:nvPicPr>
          <p:cNvPr id="24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3400" y="4951661"/>
            <a:ext cx="6362700" cy="563017"/>
          </a:xfrm>
          <a:prstGeom prst="rect">
            <a:avLst/>
          </a:prstGeom>
        </p:spPr>
      </p:pic>
      <p:pic>
        <p:nvPicPr>
          <p:cNvPr id="25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6275" y="5075486"/>
            <a:ext cx="266700" cy="266700"/>
          </a:xfrm>
          <a:prstGeom prst="rect">
            <a:avLst/>
          </a:prstGeom>
        </p:spPr>
      </p:pic>
      <p:sp>
        <p:nvSpPr>
          <p:cNvPr id="26" name="Text 14"/>
          <p:cNvSpPr txBox="1"/>
          <p:nvPr/>
        </p:nvSpPr>
        <p:spPr>
          <a:xfrm>
            <a:off x="778818" y="5132636"/>
            <a:ext cx="164157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1A243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7</a:t>
            </a:r>
            <a:endParaRPr lang="en-US" sz="900" dirty="0"/>
          </a:p>
        </p:txBody>
      </p:sp>
      <p:sp>
        <p:nvSpPr>
          <p:cNvPr id="27" name="Text 15"/>
          <p:cNvSpPr txBox="1"/>
          <p:nvPr/>
        </p:nvSpPr>
        <p:spPr>
          <a:xfrm>
            <a:off x="1133475" y="5075486"/>
            <a:ext cx="5619750" cy="14853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70"/>
              </a:lnSpc>
              <a:spcAft>
                <a:spcPts val="150"/>
              </a:spcAft>
              <a:buNone/>
            </a:pPr>
            <a:r>
              <a:rPr lang="en-US" sz="975" b="1" spc="-10" kern="0" dirty="0">
                <a:solidFill>
                  <a:srgbClr val="1A243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SEC / Oregon whichever have legally defined balls</a:t>
            </a:r>
            <a:endParaRPr lang="en-US" sz="975" dirty="0"/>
          </a:p>
        </p:txBody>
      </p:sp>
      <p:sp>
        <p:nvSpPr>
          <p:cNvPr id="28" name="Text 16"/>
          <p:cNvSpPr txBox="1"/>
          <p:nvPr/>
        </p:nvSpPr>
        <p:spPr>
          <a:xfrm>
            <a:off x="1133475" y="5243066"/>
            <a:ext cx="5619750" cy="147786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64"/>
              </a:lnSpc>
              <a:buNone/>
            </a:pPr>
            <a:r>
              <a:rPr lang="en-US" sz="863" dirty="0">
                <a:solidFill>
                  <a:srgbClr val="1A2433">
                    <a:alpha val="70000"/>
                  </a:srgbClr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Proverbial professional sports balls — not attack on Gov Tina Kotek. SEC must cut check. Oregon must enforce.</a:t>
            </a:r>
            <a:endParaRPr lang="en-US" sz="863" dirty="0"/>
          </a:p>
        </p:txBody>
      </p:sp>
      <p:sp>
        <p:nvSpPr>
          <p:cNvPr id="29" name="Text 17"/>
          <p:cNvSpPr txBox="1"/>
          <p:nvPr/>
        </p:nvSpPr>
        <p:spPr>
          <a:xfrm>
            <a:off x="533400" y="5667077"/>
            <a:ext cx="6362700" cy="1333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050"/>
              </a:lnSpc>
              <a:spcBef>
                <a:spcPts val="1200"/>
              </a:spcBef>
              <a:buNone/>
            </a:pPr>
            <a:r>
              <a:rPr lang="en-US" sz="750" dirty="0">
                <a:solidFill>
                  <a:srgbClr val="1A2433">
                    <a:alpha val="55000"/>
                  </a:srgbClr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Rule 4 design tokens hot-swappable desktop/phone/VR • Rule 6 douche bags quote sealed • Leasable under Albert Lane Digital Infrastructure</a:t>
            </a:r>
            <a:endParaRPr lang="en-US" sz="750" dirty="0"/>
          </a:p>
        </p:txBody>
      </p:sp>
      <p:pic>
        <p:nvPicPr>
          <p:cNvPr id="30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15200" y="0"/>
            <a:ext cx="4876800" cy="6858000"/>
          </a:xfrm>
          <a:prstGeom prst="rect">
            <a:avLst/>
          </a:prstGeom>
        </p:spPr>
      </p:pic>
      <p:pic>
        <p:nvPicPr>
          <p:cNvPr id="31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553325" y="228600"/>
            <a:ext cx="4410075" cy="6400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315200" cy="6858000"/>
          </a:xfrm>
          <a:prstGeom prst="rect">
            <a:avLst/>
          </a:prstGeom>
          <a:solidFill>
            <a:srgbClr val="0F172A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700" y="476250"/>
            <a:ext cx="6781800" cy="590550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734300" y="1358057"/>
            <a:ext cx="4038600" cy="651272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700" b="1" spc="-54" kern="0" dirty="0">
                <a:solidFill>
                  <a:srgbClr val="1A243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Federal claim —</a:t>
            </a:r>
            <a:endParaRPr lang="en-US" sz="2700" dirty="0"/>
          </a:p>
          <a:p>
            <a:pPr algn="l" indent="0" marL="0">
              <a:lnSpc>
                <a:spcPts val="2700"/>
              </a:lnSpc>
              <a:buNone/>
            </a:pPr>
            <a:r>
              <a:rPr lang="en-US" sz="2700" b="1" spc="-54" kern="0" dirty="0">
                <a:solidFill>
                  <a:srgbClr val="1A243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Die Hard original.</a:t>
            </a:r>
            <a:endParaRPr lang="en-US" sz="27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4300" y="2180779"/>
            <a:ext cx="4038600" cy="762000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7943850" y="2342704"/>
            <a:ext cx="3648075" cy="43815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25"/>
              </a:lnSpc>
              <a:buNone/>
            </a:pPr>
            <a:r>
              <a:rPr lang="en-US" sz="1500" b="1" dirty="0">
                <a:solidFill>
                  <a:srgbClr val="1A243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Federal government will be paying for the Subaru.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7734300" y="3114229"/>
            <a:ext cx="171450" cy="18663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70"/>
              </a:lnSpc>
              <a:buNone/>
            </a:pPr>
            <a:r>
              <a:rPr lang="en-US" sz="1050" b="1" dirty="0">
                <a:solidFill>
                  <a:srgbClr val="337DE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·</a:t>
            </a:r>
            <a:endParaRPr lang="en-US" sz="1050" dirty="0"/>
          </a:p>
        </p:txBody>
      </p:sp>
      <p:sp>
        <p:nvSpPr>
          <p:cNvPr id="8" name="Text 4"/>
          <p:cNvSpPr txBox="1"/>
          <p:nvPr/>
        </p:nvSpPr>
        <p:spPr>
          <a:xfrm>
            <a:off x="8001000" y="3114229"/>
            <a:ext cx="3771900" cy="18663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1A243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12 months saying this. Will only stop when this becomes true.</a:t>
            </a:r>
            <a:endParaRPr lang="en-US" sz="1050" dirty="0"/>
          </a:p>
        </p:txBody>
      </p:sp>
      <p:sp>
        <p:nvSpPr>
          <p:cNvPr id="9" name="Text 5"/>
          <p:cNvSpPr txBox="1"/>
          <p:nvPr/>
        </p:nvSpPr>
        <p:spPr>
          <a:xfrm>
            <a:off x="7734300" y="3415159"/>
            <a:ext cx="171450" cy="18663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70"/>
              </a:lnSpc>
              <a:buNone/>
            </a:pPr>
            <a:r>
              <a:rPr lang="en-US" sz="1050" b="1" dirty="0">
                <a:solidFill>
                  <a:srgbClr val="337DE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·</a:t>
            </a:r>
            <a:endParaRPr lang="en-US" sz="1050" dirty="0"/>
          </a:p>
        </p:txBody>
      </p:sp>
      <p:sp>
        <p:nvSpPr>
          <p:cNvPr id="10" name="Text 6"/>
          <p:cNvSpPr txBox="1"/>
          <p:nvPr/>
        </p:nvSpPr>
        <p:spPr>
          <a:xfrm>
            <a:off x="8001000" y="3415159"/>
            <a:ext cx="3771900" cy="18663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1A243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Not a demand — more like Die Hard original. Yippee-ki-yay.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7734300" y="3716089"/>
            <a:ext cx="171450" cy="18663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70"/>
              </a:lnSpc>
              <a:buNone/>
            </a:pPr>
            <a:r>
              <a:rPr lang="en-US" sz="1050" b="1" dirty="0">
                <a:solidFill>
                  <a:srgbClr val="337DE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·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8001000" y="3716089"/>
            <a:ext cx="3771900" cy="18663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1A243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Logged in lane-ai/federal-subaru-claim.json — persistent.</a:t>
            </a:r>
            <a:endParaRPr lang="en-US" sz="1050" dirty="0"/>
          </a:p>
        </p:txBody>
      </p:sp>
      <p:sp>
        <p:nvSpPr>
          <p:cNvPr id="13" name="Shape 9"/>
          <p:cNvSpPr/>
          <p:nvPr/>
        </p:nvSpPr>
        <p:spPr>
          <a:xfrm>
            <a:off x="7734300" y="4076700"/>
            <a:ext cx="4038600" cy="1066800"/>
          </a:xfrm>
          <a:prstGeom prst="roundRect">
            <a:avLst>
              <a:gd name="adj" fmla="val 12500"/>
            </a:avLst>
          </a:prstGeom>
          <a:solidFill>
            <a:srgbClr val="1A2433"/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7905750" y="4226570"/>
            <a:ext cx="3695700" cy="759023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96"/>
              </a:lnSpc>
              <a:buNone/>
            </a:pPr>
            <a:r>
              <a:rPr lang="en-US" sz="825" b="1" dirty="0">
                <a:solidFill>
                  <a:srgbClr val="C1DA08">
                    <a:alpha val="90000"/>
                  </a:srgbClr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2015 Subaru Forester XT 2.0 Touring:</a:t>
            </a:r>
            <a:pPr indent="0" marL="0">
              <a:buNone/>
            </a:pPr>
            <a:r>
              <a:rPr lang="en-US" sz="825" dirty="0">
                <a:solidFill>
                  <a:srgbClr val="FFFFFF">
                    <a:alpha val="90000"/>
                  </a:srgbClr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350HP street &amp; rally 4h, port &amp; polished + liquid-cooled CVT, hologram paint / Damascus manifolds, dual-tip chrome exhaust low growl, crisp mids &amp;&amp; spirit-reverbriating bass, full STI steering/brakes/sway, rally tires/suspension, aux batteries, custom plate + lights, 9th gear.</a:t>
            </a:r>
            <a:endParaRPr lang="en-US" sz="825" dirty="0"/>
          </a:p>
        </p:txBody>
      </p:sp>
      <p:sp>
        <p:nvSpPr>
          <p:cNvPr id="15" name="Text 11"/>
          <p:cNvSpPr txBox="1"/>
          <p:nvPr/>
        </p:nvSpPr>
        <p:spPr>
          <a:xfrm>
            <a:off x="7734300" y="5338018"/>
            <a:ext cx="4038600" cy="276225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25"/>
              </a:lnSpc>
              <a:spcBef>
                <a:spcPts val="150"/>
              </a:spcBef>
              <a:buNone/>
            </a:pPr>
            <a:r>
              <a:rPr lang="en-US" sz="750" dirty="0">
                <a:solidFill>
                  <a:srgbClr val="1B2534">
                    <a:alpha val="60000"/>
                  </a:srgbClr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SEC 17684-273-411-436 • AST 0x3F8F9A1B2C3D • $104k/mo lawyer prices bill to investors — federal pays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33400" y="457200"/>
            <a:ext cx="914400" cy="38100"/>
          </a:xfrm>
          <a:prstGeom prst="roundRect">
            <a:avLst>
              <a:gd name="adj" fmla="val 2475000"/>
            </a:avLst>
          </a:prstGeom>
          <a:solidFill>
            <a:srgbClr val="337DEF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33400" y="685800"/>
            <a:ext cx="7429500" cy="79623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300" b="1" spc="-66" kern="0" dirty="0">
                <a:solidFill>
                  <a:srgbClr val="1A243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Stack — Cloudflare sovereign.</a:t>
            </a:r>
            <a:endParaRPr lang="en-US" sz="3300" dirty="0"/>
          </a:p>
          <a:p>
            <a:pPr algn="l" indent="0" marL="0">
              <a:lnSpc>
                <a:spcPts val="3300"/>
              </a:lnSpc>
              <a:buNone/>
            </a:pPr>
            <a:r>
              <a:rPr lang="en-US" sz="3300" b="1" spc="-66" kern="0" dirty="0">
                <a:solidFill>
                  <a:srgbClr val="1A243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No Bezos. No AWS. No OpenAI.</a:t>
            </a:r>
            <a:endParaRPr lang="en-US" sz="33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400" y="1596330"/>
            <a:ext cx="2360712" cy="29051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638175" y="1672530"/>
            <a:ext cx="2151162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b="1" dirty="0">
                <a:solidFill>
                  <a:srgbClr val="1A2433"/>
                </a:solidFill>
                <a:highlight>
                  <a:srgbClr val="FFFFFF"/>
                </a:highlight>
                <a:latin typeface="DM Sans" pitchFamily="34" charset="0"/>
                <a:ea typeface="DM Sans" pitchFamily="34" charset="-122"/>
                <a:cs typeface="DM Sans" pitchFamily="34" charset="-120"/>
              </a:rPr>
              <a:t>Sovereign-worker.js + alnet-froi-worker.js</a:t>
            </a:r>
            <a:endParaRPr lang="en-US" sz="825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9362" y="1596330"/>
            <a:ext cx="2081510" cy="290513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3094137" y="1672530"/>
            <a:ext cx="1871960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b="1" dirty="0">
                <a:solidFill>
                  <a:srgbClr val="1A2433"/>
                </a:solidFill>
                <a:highlight>
                  <a:srgbClr val="FFFFFF"/>
                </a:highlight>
                <a:latin typeface="DM Sans" pitchFamily="34" charset="0"/>
                <a:ea typeface="DM Sans" pitchFamily="34" charset="-122"/>
                <a:cs typeface="DM Sans" pitchFamily="34" charset="-120"/>
              </a:rPr>
              <a:t>D1 2bad8c0d R2 alnet-froi-evidence</a:t>
            </a:r>
            <a:endParaRPr lang="en-US" sz="825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6122" y="1596330"/>
            <a:ext cx="1060103" cy="290513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5270897" y="1672530"/>
            <a:ext cx="850553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b="1" dirty="0">
                <a:solidFill>
                  <a:srgbClr val="1A2433"/>
                </a:solidFill>
                <a:highlight>
                  <a:srgbClr val="FFFFFF"/>
                </a:highlight>
                <a:latin typeface="DM Sans" pitchFamily="34" charset="0"/>
                <a:ea typeface="DM Sans" pitchFamily="34" charset="-122"/>
                <a:cs typeface="DM Sans" pitchFamily="34" charset="-120"/>
              </a:rPr>
              <a:t>NO_BEZOS TRUE</a:t>
            </a:r>
            <a:endParaRPr lang="en-US" sz="825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2134493"/>
            <a:ext cx="6243638" cy="788194"/>
          </a:xfrm>
          <a:prstGeom prst="rect">
            <a:avLst/>
          </a:prstGeom>
        </p:spPr>
      </p:pic>
      <p:pic>
        <p:nvPicPr>
          <p:cNvPr id="1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5325" y="2277368"/>
            <a:ext cx="304800" cy="304800"/>
          </a:xfrm>
          <a:prstGeom prst="rect">
            <a:avLst/>
          </a:prstGeom>
        </p:spPr>
      </p:pic>
      <p:sp>
        <p:nvSpPr>
          <p:cNvPr id="12" name="Text 5"/>
          <p:cNvSpPr txBox="1"/>
          <p:nvPr/>
        </p:nvSpPr>
        <p:spPr>
          <a:xfrm>
            <a:off x="784175" y="2353568"/>
            <a:ext cx="215950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FFFFFF"/>
                </a:solidFill>
                <a:highlight>
                  <a:srgbClr val="1A2433"/>
                </a:highlight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01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1114425" y="2277368"/>
            <a:ext cx="5500688" cy="1619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70"/>
              </a:lnSpc>
              <a:spcAft>
                <a:spcPts val="150"/>
              </a:spcAft>
              <a:buNone/>
            </a:pPr>
            <a:r>
              <a:rPr lang="en-US" sz="975" b="1" spc="-10" kern="0" dirty="0">
                <a:solidFill>
                  <a:srgbClr val="1A243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Runtime: Workers AI Catalog </a:t>
            </a:r>
            <a:endParaRPr lang="en-US" sz="975" dirty="0"/>
          </a:p>
        </p:txBody>
      </p:sp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81610" y="2286893"/>
            <a:ext cx="697855" cy="152400"/>
          </a:xfrm>
          <a:prstGeom prst="rect">
            <a:avLst/>
          </a:prstGeom>
        </p:spPr>
      </p:pic>
      <p:sp>
        <p:nvSpPr>
          <p:cNvPr id="15" name="Text 7"/>
          <p:cNvSpPr txBox="1"/>
          <p:nvPr/>
        </p:nvSpPr>
        <p:spPr>
          <a:xfrm>
            <a:off x="2957810" y="2305943"/>
            <a:ext cx="545455" cy="1143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900"/>
              </a:lnSpc>
              <a:buNone/>
            </a:pPr>
            <a:r>
              <a:rPr lang="en-US" sz="750" b="1" spc="-10" kern="0" dirty="0">
                <a:solidFill>
                  <a:srgbClr val="337DE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not Lambda</a:t>
            </a:r>
            <a:endParaRPr lang="en-US" sz="750" dirty="0"/>
          </a:p>
        </p:txBody>
      </p:sp>
      <p:sp>
        <p:nvSpPr>
          <p:cNvPr id="16" name="Text 8"/>
          <p:cNvSpPr txBox="1"/>
          <p:nvPr/>
        </p:nvSpPr>
        <p:spPr>
          <a:xfrm>
            <a:off x="1114425" y="2458343"/>
            <a:ext cx="5500688" cy="321469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6"/>
              </a:lnSpc>
              <a:buNone/>
            </a:pPr>
            <a:r>
              <a:rPr lang="en-US" sz="938" dirty="0">
                <a:solidFill>
                  <a:srgbClr val="1A2433">
                    <a:alpha val="72000"/>
                  </a:srgbClr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D1 2bad8c0d-5c28-4f16-9c60-6bd48fb24a24 + R2 alnet-froi-evidence + DO FROISession durable objects. Verified-bot 403 for spoofed Googlebot intentional.</a:t>
            </a:r>
            <a:endParaRPr lang="en-US" sz="938" dirty="0"/>
          </a:p>
        </p:txBody>
      </p:sp>
      <p:pic>
        <p:nvPicPr>
          <p:cNvPr id="17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400" y="3036987"/>
            <a:ext cx="6243638" cy="935534"/>
          </a:xfrm>
          <a:prstGeom prst="rect">
            <a:avLst/>
          </a:prstGeom>
        </p:spPr>
      </p:pic>
      <p:pic>
        <p:nvPicPr>
          <p:cNvPr id="18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5325" y="3179862"/>
            <a:ext cx="304800" cy="304800"/>
          </a:xfrm>
          <a:prstGeom prst="rect">
            <a:avLst/>
          </a:prstGeom>
        </p:spPr>
      </p:pic>
      <p:sp>
        <p:nvSpPr>
          <p:cNvPr id="19" name="Text 9"/>
          <p:cNvSpPr txBox="1"/>
          <p:nvPr/>
        </p:nvSpPr>
        <p:spPr>
          <a:xfrm>
            <a:off x="773013" y="3256062"/>
            <a:ext cx="227112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FFFFFF"/>
                </a:solidFill>
                <a:highlight>
                  <a:srgbClr val="1A2433"/>
                </a:highlight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02</a:t>
            </a:r>
            <a:endParaRPr lang="en-US" sz="900" dirty="0"/>
          </a:p>
        </p:txBody>
      </p:sp>
      <p:sp>
        <p:nvSpPr>
          <p:cNvPr id="20" name="Text 10"/>
          <p:cNvSpPr txBox="1"/>
          <p:nvPr/>
        </p:nvSpPr>
        <p:spPr>
          <a:xfrm>
            <a:off x="1114425" y="3179862"/>
            <a:ext cx="5500688" cy="14853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70"/>
              </a:lnSpc>
              <a:spcAft>
                <a:spcPts val="150"/>
              </a:spcAft>
              <a:buNone/>
            </a:pPr>
            <a:r>
              <a:rPr lang="en-US" sz="975" b="1" spc="-10" kern="0" dirty="0">
                <a:solidFill>
                  <a:srgbClr val="1A243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Packages leasable — white/black readable</a:t>
            </a:r>
            <a:endParaRPr lang="en-US" sz="975" dirty="0"/>
          </a:p>
        </p:txBody>
      </p:sp>
      <p:sp>
        <p:nvSpPr>
          <p:cNvPr id="21" name="Text 11"/>
          <p:cNvSpPr txBox="1"/>
          <p:nvPr/>
        </p:nvSpPr>
        <p:spPr>
          <a:xfrm>
            <a:off x="1114425" y="3347442"/>
            <a:ext cx="5500688" cy="482203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6"/>
              </a:lnSpc>
              <a:buNone/>
            </a:pPr>
            <a:r>
              <a:rPr lang="en-US" sz="938" dirty="0">
                <a:solidFill>
                  <a:srgbClr val="1A2433">
                    <a:alpha val="72000"/>
                  </a:srgbClr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lane-mcp 157 gateway mcp.albertlane.net, sqlxml 60 oracle, macrohard 104 grokllama BrandBar Ribbon, 5d-battle-spheres 42 manifold-view volumetric, government 121 FINCEN OFAC, ip-forensics 150 CVE-2026-48736.</a:t>
            </a:r>
            <a:endParaRPr lang="en-US" sz="938" dirty="0"/>
          </a:p>
        </p:txBody>
      </p:sp>
      <p:pic>
        <p:nvPicPr>
          <p:cNvPr id="22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3400" y="4086820"/>
            <a:ext cx="6243638" cy="774799"/>
          </a:xfrm>
          <a:prstGeom prst="rect">
            <a:avLst/>
          </a:prstGeom>
        </p:spPr>
      </p:pic>
      <p:pic>
        <p:nvPicPr>
          <p:cNvPr id="23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5325" y="4229695"/>
            <a:ext cx="304800" cy="304800"/>
          </a:xfrm>
          <a:prstGeom prst="rect">
            <a:avLst/>
          </a:prstGeom>
        </p:spPr>
      </p:pic>
      <p:sp>
        <p:nvSpPr>
          <p:cNvPr id="24" name="Text 12"/>
          <p:cNvSpPr txBox="1"/>
          <p:nvPr/>
        </p:nvSpPr>
        <p:spPr>
          <a:xfrm>
            <a:off x="772269" y="4305895"/>
            <a:ext cx="227856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FFFFFF"/>
                </a:solidFill>
                <a:highlight>
                  <a:srgbClr val="1A2433"/>
                </a:highlight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03</a:t>
            </a:r>
            <a:endParaRPr lang="en-US" sz="900" dirty="0"/>
          </a:p>
        </p:txBody>
      </p:sp>
      <p:sp>
        <p:nvSpPr>
          <p:cNvPr id="25" name="Text 13"/>
          <p:cNvSpPr txBox="1"/>
          <p:nvPr/>
        </p:nvSpPr>
        <p:spPr>
          <a:xfrm>
            <a:off x="1114425" y="4229695"/>
            <a:ext cx="5500688" cy="14853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70"/>
              </a:lnSpc>
              <a:spcAft>
                <a:spcPts val="150"/>
              </a:spcAft>
              <a:buNone/>
            </a:pPr>
            <a:r>
              <a:rPr lang="en-US" sz="975" b="1" spc="-10" kern="0" dirty="0">
                <a:solidFill>
                  <a:srgbClr val="1A243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Kernels: your own — kriging.c kriging5d.c matrix3d.c</a:t>
            </a:r>
            <a:endParaRPr lang="en-US" sz="975" dirty="0"/>
          </a:p>
        </p:txBody>
      </p:sp>
      <p:sp>
        <p:nvSpPr>
          <p:cNvPr id="26" name="Text 14"/>
          <p:cNvSpPr txBox="1"/>
          <p:nvPr/>
        </p:nvSpPr>
        <p:spPr>
          <a:xfrm>
            <a:off x="1114425" y="4397276"/>
            <a:ext cx="5500688" cy="321469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6"/>
              </a:lnSpc>
              <a:buNone/>
            </a:pPr>
            <a:r>
              <a:rPr lang="en-US" sz="938" dirty="0">
                <a:solidFill>
                  <a:srgbClr val="1A2433">
                    <a:alpha val="72000"/>
                  </a:srgbClr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Julia + Rust src-tauri/kernels. Not OpenAI training on your IP. Your compute, your custody-chain.jsonl.</a:t>
            </a:r>
            <a:endParaRPr lang="en-US" sz="938" dirty="0"/>
          </a:p>
        </p:txBody>
      </p:sp>
      <p:pic>
        <p:nvPicPr>
          <p:cNvPr id="27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3400" y="4975920"/>
            <a:ext cx="6243638" cy="774799"/>
          </a:xfrm>
          <a:prstGeom prst="rect">
            <a:avLst/>
          </a:prstGeom>
        </p:spPr>
      </p:pic>
      <p:pic>
        <p:nvPicPr>
          <p:cNvPr id="28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95325" y="5118795"/>
            <a:ext cx="304800" cy="304800"/>
          </a:xfrm>
          <a:prstGeom prst="rect">
            <a:avLst/>
          </a:prstGeom>
        </p:spPr>
      </p:pic>
      <p:sp>
        <p:nvSpPr>
          <p:cNvPr id="29" name="Text 15"/>
          <p:cNvSpPr txBox="1"/>
          <p:nvPr/>
        </p:nvSpPr>
        <p:spPr>
          <a:xfrm>
            <a:off x="769739" y="5194995"/>
            <a:ext cx="230386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FFFFFF"/>
                </a:solidFill>
                <a:highlight>
                  <a:srgbClr val="1A2433"/>
                </a:highlight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04</a:t>
            </a:r>
            <a:endParaRPr lang="en-US" sz="900" dirty="0"/>
          </a:p>
        </p:txBody>
      </p:sp>
      <p:sp>
        <p:nvSpPr>
          <p:cNvPr id="30" name="Text 16"/>
          <p:cNvSpPr txBox="1"/>
          <p:nvPr/>
        </p:nvSpPr>
        <p:spPr>
          <a:xfrm>
            <a:off x="1114425" y="5118795"/>
            <a:ext cx="5500688" cy="14853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70"/>
              </a:lnSpc>
              <a:spcAft>
                <a:spcPts val="150"/>
              </a:spcAft>
              <a:buNone/>
            </a:pPr>
            <a:r>
              <a:rPr lang="en-US" sz="975" b="1" spc="-10" kern="0" dirty="0">
                <a:solidFill>
                  <a:srgbClr val="1A243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Models: grok-3 + claude-sonnet-4 + gemini-2.0-flash + local</a:t>
            </a:r>
            <a:endParaRPr lang="en-US" sz="975" dirty="0"/>
          </a:p>
        </p:txBody>
      </p:sp>
      <p:sp>
        <p:nvSpPr>
          <p:cNvPr id="31" name="Text 17"/>
          <p:cNvSpPr txBox="1"/>
          <p:nvPr/>
        </p:nvSpPr>
        <p:spPr>
          <a:xfrm>
            <a:off x="1114425" y="5286375"/>
            <a:ext cx="5500688" cy="321469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6"/>
              </a:lnSpc>
              <a:buNone/>
            </a:pPr>
            <a:r>
              <a:rPr lang="en-US" sz="938" dirty="0">
                <a:solidFill>
                  <a:srgbClr val="1A2433">
                    <a:alpha val="72000"/>
                  </a:srgbClr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xAI contractor Service Binding not SDK. Cloudflare direct provider integration — no separate origin compute stacks.</a:t>
            </a:r>
            <a:endParaRPr lang="en-US" sz="938" dirty="0"/>
          </a:p>
        </p:txBody>
      </p:sp>
      <p:pic>
        <p:nvPicPr>
          <p:cNvPr id="32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043738" y="2134493"/>
            <a:ext cx="4614863" cy="3657005"/>
          </a:xfrm>
          <a:prstGeom prst="rect">
            <a:avLst/>
          </a:prstGeom>
        </p:spPr>
      </p:pic>
      <p:sp>
        <p:nvSpPr>
          <p:cNvPr id="33" name="Text 18"/>
          <p:cNvSpPr txBox="1"/>
          <p:nvPr/>
        </p:nvSpPr>
        <p:spPr>
          <a:xfrm>
            <a:off x="7262813" y="2334518"/>
            <a:ext cx="4176712" cy="12561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990"/>
              </a:lnSpc>
              <a:spcAft>
                <a:spcPts val="1050"/>
              </a:spcAft>
              <a:buNone/>
            </a:pPr>
            <a:r>
              <a:rPr lang="en-US" sz="825" b="1" spc="99" kern="0" dirty="0">
                <a:solidFill>
                  <a:srgbClr val="1A2433">
                    <a:alpha val="60000"/>
                  </a:srgbClr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ORG UPDATES — BUILD L3 / SOURCE L3</a:t>
            </a:r>
            <a:endParaRPr lang="en-US" sz="825" dirty="0"/>
          </a:p>
        </p:txBody>
      </p:sp>
      <p:pic>
        <p:nvPicPr>
          <p:cNvPr id="34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262813" y="2593479"/>
            <a:ext cx="4176712" cy="490538"/>
          </a:xfrm>
          <a:prstGeom prst="rect">
            <a:avLst/>
          </a:prstGeom>
        </p:spPr>
      </p:pic>
      <p:sp>
        <p:nvSpPr>
          <p:cNvPr id="35" name="Text 19"/>
          <p:cNvSpPr txBox="1"/>
          <p:nvPr/>
        </p:nvSpPr>
        <p:spPr>
          <a:xfrm>
            <a:off x="7262813" y="2679204"/>
            <a:ext cx="1047750" cy="319088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94"/>
              </a:lnSpc>
              <a:buNone/>
            </a:pPr>
            <a:r>
              <a:rPr lang="en-US" sz="863" b="1" dirty="0">
                <a:solidFill>
                  <a:srgbClr val="1A243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sovereign-worker.js</a:t>
            </a:r>
            <a:endParaRPr lang="en-US" sz="863" dirty="0"/>
          </a:p>
        </p:txBody>
      </p:sp>
      <p:sp>
        <p:nvSpPr>
          <p:cNvPr id="36" name="Text 20"/>
          <p:cNvSpPr txBox="1"/>
          <p:nvPr/>
        </p:nvSpPr>
        <p:spPr>
          <a:xfrm>
            <a:off x="8405813" y="2679204"/>
            <a:ext cx="3033713" cy="319088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94"/>
              </a:lnSpc>
              <a:buNone/>
            </a:pPr>
            <a:r>
              <a:rPr lang="en-US" sz="863" dirty="0">
                <a:solidFill>
                  <a:srgbClr val="1A243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Edge · D1 · R2 · DO — SLSA3 sealed SEC 17684</a:t>
            </a:r>
            <a:endParaRPr lang="en-US" sz="863" dirty="0"/>
          </a:p>
        </p:txBody>
      </p:sp>
      <p:pic>
        <p:nvPicPr>
          <p:cNvPr id="37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262813" y="3084016"/>
            <a:ext cx="4176712" cy="326231"/>
          </a:xfrm>
          <a:prstGeom prst="rect">
            <a:avLst/>
          </a:prstGeom>
        </p:spPr>
      </p:pic>
      <p:sp>
        <p:nvSpPr>
          <p:cNvPr id="38" name="Text 21"/>
          <p:cNvSpPr txBox="1"/>
          <p:nvPr/>
        </p:nvSpPr>
        <p:spPr>
          <a:xfrm>
            <a:off x="7262813" y="3169741"/>
            <a:ext cx="1047750" cy="15478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94"/>
              </a:lnSpc>
              <a:buNone/>
            </a:pPr>
            <a:r>
              <a:rPr lang="en-US" sz="863" b="1" dirty="0">
                <a:solidFill>
                  <a:srgbClr val="1A243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lane-mcp 157</a:t>
            </a:r>
            <a:endParaRPr lang="en-US" sz="863" dirty="0"/>
          </a:p>
        </p:txBody>
      </p:sp>
      <p:sp>
        <p:nvSpPr>
          <p:cNvPr id="39" name="Text 22"/>
          <p:cNvSpPr txBox="1"/>
          <p:nvPr/>
        </p:nvSpPr>
        <p:spPr>
          <a:xfrm>
            <a:off x="8405813" y="3169741"/>
            <a:ext cx="3033713" cy="15478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94"/>
              </a:lnSpc>
              <a:buNone/>
            </a:pPr>
            <a:r>
              <a:rPr lang="en-US" sz="863" dirty="0">
                <a:solidFill>
                  <a:srgbClr val="1A243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Gateway MCP — replaces Assistants API + Threads</a:t>
            </a:r>
            <a:endParaRPr lang="en-US" sz="863" dirty="0"/>
          </a:p>
        </p:txBody>
      </p:sp>
      <p:pic>
        <p:nvPicPr>
          <p:cNvPr id="40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262813" y="3410248"/>
            <a:ext cx="4176712" cy="326231"/>
          </a:xfrm>
          <a:prstGeom prst="rect">
            <a:avLst/>
          </a:prstGeom>
        </p:spPr>
      </p:pic>
      <p:sp>
        <p:nvSpPr>
          <p:cNvPr id="41" name="Text 23"/>
          <p:cNvSpPr txBox="1"/>
          <p:nvPr/>
        </p:nvSpPr>
        <p:spPr>
          <a:xfrm>
            <a:off x="7262813" y="3495973"/>
            <a:ext cx="1047750" cy="15478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94"/>
              </a:lnSpc>
              <a:buNone/>
            </a:pPr>
            <a:r>
              <a:rPr lang="en-US" sz="863" b="1" dirty="0">
                <a:solidFill>
                  <a:srgbClr val="1A243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macrohard 104</a:t>
            </a:r>
            <a:endParaRPr lang="en-US" sz="863" dirty="0"/>
          </a:p>
        </p:txBody>
      </p:sp>
      <p:sp>
        <p:nvSpPr>
          <p:cNvPr id="42" name="Text 24"/>
          <p:cNvSpPr txBox="1"/>
          <p:nvPr/>
        </p:nvSpPr>
        <p:spPr>
          <a:xfrm>
            <a:off x="8405813" y="3495973"/>
            <a:ext cx="3033713" cy="15478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94"/>
              </a:lnSpc>
              <a:buNone/>
            </a:pPr>
            <a:r>
              <a:rPr lang="en-US" sz="863" dirty="0">
                <a:solidFill>
                  <a:srgbClr val="1A243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grokllama 10 files — design-tokens.json hot-swappable</a:t>
            </a:r>
            <a:endParaRPr lang="en-US" sz="863" dirty="0"/>
          </a:p>
        </p:txBody>
      </p:sp>
      <p:pic>
        <p:nvPicPr>
          <p:cNvPr id="43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262813" y="3736479"/>
            <a:ext cx="4176712" cy="326231"/>
          </a:xfrm>
          <a:prstGeom prst="rect">
            <a:avLst/>
          </a:prstGeom>
        </p:spPr>
      </p:pic>
      <p:sp>
        <p:nvSpPr>
          <p:cNvPr id="44" name="Text 25"/>
          <p:cNvSpPr txBox="1"/>
          <p:nvPr/>
        </p:nvSpPr>
        <p:spPr>
          <a:xfrm>
            <a:off x="7262813" y="3822204"/>
            <a:ext cx="1047750" cy="15478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94"/>
              </a:lnSpc>
              <a:buNone/>
            </a:pPr>
            <a:r>
              <a:rPr lang="en-US" sz="863" b="1" dirty="0">
                <a:solidFill>
                  <a:srgbClr val="1A243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5d 42 + sqlxml 60</a:t>
            </a:r>
            <a:endParaRPr lang="en-US" sz="863" dirty="0"/>
          </a:p>
        </p:txBody>
      </p:sp>
      <p:sp>
        <p:nvSpPr>
          <p:cNvPr id="45" name="Text 26"/>
          <p:cNvSpPr txBox="1"/>
          <p:nvPr/>
        </p:nvSpPr>
        <p:spPr>
          <a:xfrm>
            <a:off x="8405813" y="3822204"/>
            <a:ext cx="3033713" cy="15478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94"/>
              </a:lnSpc>
              <a:buNone/>
            </a:pPr>
            <a:r>
              <a:rPr lang="en-US" sz="863" dirty="0">
                <a:solidFill>
                  <a:srgbClr val="1A243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Manifold-view volumetric + D1→XML SERIES oracle</a:t>
            </a:r>
            <a:endParaRPr lang="en-US" sz="863" dirty="0"/>
          </a:p>
        </p:txBody>
      </p:sp>
      <p:pic>
        <p:nvPicPr>
          <p:cNvPr id="46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262813" y="4062710"/>
            <a:ext cx="4176712" cy="490538"/>
          </a:xfrm>
          <a:prstGeom prst="rect">
            <a:avLst/>
          </a:prstGeom>
        </p:spPr>
      </p:pic>
      <p:sp>
        <p:nvSpPr>
          <p:cNvPr id="47" name="Text 27"/>
          <p:cNvSpPr txBox="1"/>
          <p:nvPr/>
        </p:nvSpPr>
        <p:spPr>
          <a:xfrm>
            <a:off x="7262813" y="4148435"/>
            <a:ext cx="1047750" cy="319088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94"/>
              </a:lnSpc>
              <a:buNone/>
            </a:pPr>
            <a:r>
              <a:rPr lang="en-US" sz="863" b="1" dirty="0">
                <a:solidFill>
                  <a:srgbClr val="1A243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ip-forensics 150</a:t>
            </a:r>
            <a:endParaRPr lang="en-US" sz="863" dirty="0"/>
          </a:p>
        </p:txBody>
      </p:sp>
      <p:sp>
        <p:nvSpPr>
          <p:cNvPr id="48" name="Text 28"/>
          <p:cNvSpPr txBox="1"/>
          <p:nvPr/>
        </p:nvSpPr>
        <p:spPr>
          <a:xfrm>
            <a:off x="8405813" y="4148435"/>
            <a:ext cx="3033713" cy="319088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94"/>
              </a:lnSpc>
              <a:buNone/>
            </a:pPr>
            <a:r>
              <a:rPr lang="en-US" sz="863" dirty="0">
                <a:solidFill>
                  <a:srgbClr val="1A243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CVE-2026-48736 enforce_zaxis_provenance 0x3F8F9A1B2C3D</a:t>
            </a:r>
            <a:endParaRPr lang="en-US" sz="863" dirty="0"/>
          </a:p>
        </p:txBody>
      </p:sp>
      <p:sp>
        <p:nvSpPr>
          <p:cNvPr id="49" name="Shape 29"/>
          <p:cNvSpPr/>
          <p:nvPr/>
        </p:nvSpPr>
        <p:spPr>
          <a:xfrm>
            <a:off x="7267575" y="4686300"/>
            <a:ext cx="1314450" cy="904875"/>
          </a:xfrm>
          <a:prstGeom prst="roundRect">
            <a:avLst>
              <a:gd name="adj" fmla="val 12632"/>
            </a:avLst>
          </a:prstGeom>
          <a:solidFill>
            <a:srgbClr val="1A2433"/>
          </a:solidFill>
          <a:ln/>
        </p:spPr>
      </p:sp>
      <p:sp>
        <p:nvSpPr>
          <p:cNvPr id="50" name="Text 30"/>
          <p:cNvSpPr txBox="1"/>
          <p:nvPr/>
        </p:nvSpPr>
        <p:spPr>
          <a:xfrm>
            <a:off x="7396162" y="4819948"/>
            <a:ext cx="1049238" cy="2381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104 pkgs</a:t>
            </a:r>
            <a:endParaRPr lang="en-US" sz="1350" dirty="0"/>
          </a:p>
        </p:txBody>
      </p:sp>
      <p:sp>
        <p:nvSpPr>
          <p:cNvPr id="51" name="Text 31"/>
          <p:cNvSpPr txBox="1"/>
          <p:nvPr/>
        </p:nvSpPr>
        <p:spPr>
          <a:xfrm>
            <a:off x="7396162" y="5086648"/>
            <a:ext cx="1049238" cy="1333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25"/>
              </a:lnSpc>
              <a:spcBef>
                <a:spcPts val="150"/>
              </a:spcBef>
              <a:buNone/>
            </a:pPr>
            <a:r>
              <a:rPr lang="en-US" sz="750" dirty="0">
                <a:solidFill>
                  <a:srgbClr val="FFFFFF">
                    <a:alpha val="70000"/>
                  </a:srgbClr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grokllama + 5d</a:t>
            </a:r>
            <a:endParaRPr lang="en-US" sz="750" dirty="0"/>
          </a:p>
        </p:txBody>
      </p:sp>
      <p:sp>
        <p:nvSpPr>
          <p:cNvPr id="52" name="Shape 32"/>
          <p:cNvSpPr/>
          <p:nvPr/>
        </p:nvSpPr>
        <p:spPr>
          <a:xfrm>
            <a:off x="8696325" y="4686300"/>
            <a:ext cx="1314450" cy="904875"/>
          </a:xfrm>
          <a:prstGeom prst="roundRect">
            <a:avLst>
              <a:gd name="adj" fmla="val 12632"/>
            </a:avLst>
          </a:prstGeom>
          <a:solidFill>
            <a:srgbClr val="1A2433"/>
          </a:solidFill>
          <a:ln/>
        </p:spPr>
      </p:sp>
      <p:sp>
        <p:nvSpPr>
          <p:cNvPr id="53" name="Text 33"/>
          <p:cNvSpPr txBox="1"/>
          <p:nvPr/>
        </p:nvSpPr>
        <p:spPr>
          <a:xfrm>
            <a:off x="8826401" y="4819948"/>
            <a:ext cx="1049387" cy="2381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32 URLs</a:t>
            </a:r>
            <a:endParaRPr lang="en-US" sz="1350" dirty="0"/>
          </a:p>
        </p:txBody>
      </p:sp>
      <p:sp>
        <p:nvSpPr>
          <p:cNvPr id="54" name="Text 34"/>
          <p:cNvSpPr txBox="1"/>
          <p:nvPr/>
        </p:nvSpPr>
        <p:spPr>
          <a:xfrm>
            <a:off x="8826401" y="5086648"/>
            <a:ext cx="1049387" cy="1333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25"/>
              </a:lnSpc>
              <a:spcBef>
                <a:spcPts val="150"/>
              </a:spcBef>
              <a:buNone/>
            </a:pPr>
            <a:r>
              <a:rPr lang="en-US" sz="750" dirty="0">
                <a:solidFill>
                  <a:srgbClr val="FFFFFF">
                    <a:alpha val="70000"/>
                  </a:srgbClr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sitemap live</a:t>
            </a:r>
            <a:endParaRPr lang="en-US" sz="750" dirty="0"/>
          </a:p>
        </p:txBody>
      </p:sp>
      <p:sp>
        <p:nvSpPr>
          <p:cNvPr id="55" name="Shape 35"/>
          <p:cNvSpPr/>
          <p:nvPr/>
        </p:nvSpPr>
        <p:spPr>
          <a:xfrm>
            <a:off x="10125075" y="4686300"/>
            <a:ext cx="1314450" cy="904875"/>
          </a:xfrm>
          <a:prstGeom prst="roundRect">
            <a:avLst>
              <a:gd name="adj" fmla="val 12632"/>
            </a:avLst>
          </a:prstGeom>
          <a:solidFill>
            <a:srgbClr val="C1DA08"/>
          </a:solidFill>
          <a:ln/>
        </p:spPr>
      </p:sp>
      <p:sp>
        <p:nvSpPr>
          <p:cNvPr id="56" name="Text 36"/>
          <p:cNvSpPr txBox="1"/>
          <p:nvPr/>
        </p:nvSpPr>
        <p:spPr>
          <a:xfrm>
            <a:off x="10256788" y="4819948"/>
            <a:ext cx="1049387" cy="49530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A243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NOT OPENAI</a:t>
            </a:r>
            <a:endParaRPr lang="en-US" sz="1350" dirty="0"/>
          </a:p>
        </p:txBody>
      </p:sp>
      <p:sp>
        <p:nvSpPr>
          <p:cNvPr id="57" name="Text 37"/>
          <p:cNvSpPr txBox="1"/>
          <p:nvPr/>
        </p:nvSpPr>
        <p:spPr>
          <a:xfrm>
            <a:off x="10256788" y="5343823"/>
            <a:ext cx="1049387" cy="1333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25"/>
              </a:lnSpc>
              <a:spcBef>
                <a:spcPts val="150"/>
              </a:spcBef>
              <a:buNone/>
            </a:pPr>
            <a:r>
              <a:rPr lang="en-US" sz="750" dirty="0">
                <a:solidFill>
                  <a:srgbClr val="1A2433">
                    <a:alpha val="70000"/>
                  </a:srgbClr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sovereign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73152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550" y="209550"/>
            <a:ext cx="6886575" cy="361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550" y="3962400"/>
            <a:ext cx="2366963" cy="25717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4800" y="4029075"/>
            <a:ext cx="2176463" cy="1333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25"/>
              </a:lnSpc>
              <a:buNone/>
            </a:pPr>
            <a:r>
              <a:rPr lang="en-US" sz="750" b="1" spc="30" kern="0" dirty="0">
                <a:solidFill>
                  <a:srgbClr val="FFFFFF"/>
                </a:solidFill>
                <a:highlight>
                  <a:srgbClr val="337DEF"/>
                </a:highlight>
                <a:latin typeface="DM Sans" pitchFamily="34" charset="0"/>
                <a:ea typeface="DM Sans" pitchFamily="34" charset="-122"/>
                <a:cs typeface="DM Sans" pitchFamily="34" charset="-120"/>
              </a:rPr>
              <a:t>workers/lane-ai/grok-bot-assignment.json</a:t>
            </a:r>
            <a:endParaRPr lang="en-US" sz="750" dirty="0"/>
          </a:p>
        </p:txBody>
      </p:sp>
      <p:pic>
        <p:nvPicPr>
          <p:cNvPr id="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2713" y="3962400"/>
            <a:ext cx="1198364" cy="257175"/>
          </a:xfrm>
          <a:prstGeom prst="rect">
            <a:avLst/>
          </a:prstGeom>
        </p:spPr>
      </p:pic>
      <p:sp>
        <p:nvSpPr>
          <p:cNvPr id="7" name="Text 1"/>
          <p:cNvSpPr txBox="1"/>
          <p:nvPr/>
        </p:nvSpPr>
        <p:spPr>
          <a:xfrm>
            <a:off x="2747963" y="4029075"/>
            <a:ext cx="1007864" cy="1333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25"/>
              </a:lnSpc>
              <a:buNone/>
            </a:pPr>
            <a:r>
              <a:rPr lang="en-US" sz="750" b="1" spc="30" kern="0" dirty="0">
                <a:solidFill>
                  <a:srgbClr val="FFFFFF"/>
                </a:solidFill>
                <a:highlight>
                  <a:srgbClr val="1A2433"/>
                </a:highlight>
                <a:latin typeface="DM Sans" pitchFamily="34" charset="0"/>
                <a:ea typeface="DM Sans" pitchFamily="34" charset="-122"/>
                <a:cs typeface="DM Sans" pitchFamily="34" charset="-120"/>
              </a:rPr>
              <a:t>32 URLs contractual</a:t>
            </a:r>
            <a:endParaRPr lang="en-US" sz="750" dirty="0"/>
          </a:p>
        </p:txBody>
      </p:sp>
      <p:pic>
        <p:nvPicPr>
          <p:cNvPr id="8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27277" y="3962400"/>
            <a:ext cx="1261467" cy="257175"/>
          </a:xfrm>
          <a:prstGeom prst="rect">
            <a:avLst/>
          </a:prstGeom>
        </p:spPr>
      </p:pic>
      <p:sp>
        <p:nvSpPr>
          <p:cNvPr id="9" name="Text 2"/>
          <p:cNvSpPr txBox="1"/>
          <p:nvPr/>
        </p:nvSpPr>
        <p:spPr>
          <a:xfrm>
            <a:off x="4022527" y="4029075"/>
            <a:ext cx="1070967" cy="1333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25"/>
              </a:lnSpc>
              <a:buNone/>
            </a:pPr>
            <a:r>
              <a:rPr lang="en-US" sz="750" b="1" spc="30" kern="0" dirty="0">
                <a:solidFill>
                  <a:srgbClr val="FFFFFF"/>
                </a:solidFill>
                <a:highlight>
                  <a:srgbClr val="1A2433"/>
                </a:highlight>
                <a:latin typeface="DM Sans" pitchFamily="34" charset="0"/>
                <a:ea typeface="DM Sans" pitchFamily="34" charset="-122"/>
                <a:cs typeface="DM Sans" pitchFamily="34" charset="-120"/>
              </a:rPr>
              <a:t>white/black readable</a:t>
            </a:r>
            <a:endParaRPr lang="en-US" sz="750" dirty="0"/>
          </a:p>
        </p:txBody>
      </p:sp>
      <p:pic>
        <p:nvPicPr>
          <p:cNvPr id="1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64944" y="3962400"/>
            <a:ext cx="1125141" cy="257175"/>
          </a:xfrm>
          <a:prstGeom prst="rect">
            <a:avLst/>
          </a:prstGeom>
        </p:spPr>
      </p:pic>
      <p:sp>
        <p:nvSpPr>
          <p:cNvPr id="11" name="Text 3"/>
          <p:cNvSpPr txBox="1"/>
          <p:nvPr/>
        </p:nvSpPr>
        <p:spPr>
          <a:xfrm>
            <a:off x="5360194" y="4029075"/>
            <a:ext cx="934641" cy="1333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25"/>
              </a:lnSpc>
              <a:buNone/>
            </a:pPr>
            <a:r>
              <a:rPr lang="en-US" sz="750" b="1" spc="30" kern="0" dirty="0">
                <a:solidFill>
                  <a:srgbClr val="FFFFFF"/>
                </a:solidFill>
                <a:highlight>
                  <a:srgbClr val="1A2433"/>
                </a:highlight>
                <a:latin typeface="DM Sans" pitchFamily="34" charset="0"/>
                <a:ea typeface="DM Sans" pitchFamily="34" charset="-122"/>
                <a:cs typeface="DM Sans" pitchFamily="34" charset="-120"/>
              </a:rPr>
              <a:t>9.9KB apex Worker</a:t>
            </a:r>
            <a:endParaRPr lang="en-US" sz="750" dirty="0"/>
          </a:p>
        </p:txBody>
      </p:sp>
      <p:pic>
        <p:nvPicPr>
          <p:cNvPr id="12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9550" y="4352925"/>
            <a:ext cx="6886575" cy="1363861"/>
          </a:xfrm>
          <a:prstGeom prst="rect">
            <a:avLst/>
          </a:prstGeom>
        </p:spPr>
      </p:pic>
      <p:sp>
        <p:nvSpPr>
          <p:cNvPr id="13" name="Text 4"/>
          <p:cNvSpPr txBox="1"/>
          <p:nvPr/>
        </p:nvSpPr>
        <p:spPr>
          <a:xfrm>
            <a:off x="371475" y="4495800"/>
            <a:ext cx="6562725" cy="12561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990"/>
              </a:lnSpc>
              <a:spcAft>
                <a:spcPts val="750"/>
              </a:spcAft>
              <a:buNone/>
            </a:pPr>
            <a:r>
              <a:rPr lang="en-US" sz="825" b="1" spc="99" kern="0" dirty="0">
                <a:solidFill>
                  <a:srgbClr val="1A2433">
                    <a:alpha val="60000"/>
                  </a:srgbClr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INITIATIVE STATUS — INFRASTRUCTURE UPGRADE</a:t>
            </a:r>
            <a:endParaRPr lang="en-US" sz="825" dirty="0"/>
          </a:p>
        </p:txBody>
      </p:sp>
      <p:sp>
        <p:nvSpPr>
          <p:cNvPr id="14" name="Text 5"/>
          <p:cNvSpPr txBox="1"/>
          <p:nvPr/>
        </p:nvSpPr>
        <p:spPr>
          <a:xfrm>
            <a:off x="523875" y="4726186"/>
            <a:ext cx="3090863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1A243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/architecture — queued</a:t>
            </a:r>
            <a:endParaRPr lang="en-US" sz="825" dirty="0"/>
          </a:p>
        </p:txBody>
      </p:sp>
      <p:sp>
        <p:nvSpPr>
          <p:cNvPr id="15" name="Shape 6"/>
          <p:cNvSpPr/>
          <p:nvPr/>
        </p:nvSpPr>
        <p:spPr>
          <a:xfrm>
            <a:off x="371475" y="4752975"/>
            <a:ext cx="76200" cy="76200"/>
          </a:xfrm>
          <a:prstGeom prst="roundRect">
            <a:avLst>
              <a:gd name="adj" fmla="val 50000"/>
            </a:avLst>
          </a:prstGeom>
          <a:solidFill>
            <a:srgbClr val="C1DA08"/>
          </a:solidFill>
          <a:ln/>
        </p:spPr>
      </p:sp>
      <p:sp>
        <p:nvSpPr>
          <p:cNvPr id="16" name="Text 7"/>
          <p:cNvSpPr txBox="1"/>
          <p:nvPr/>
        </p:nvSpPr>
        <p:spPr>
          <a:xfrm>
            <a:off x="3843338" y="4726186"/>
            <a:ext cx="3090863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1A243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/froi-intake D1 R2 — queued</a:t>
            </a:r>
            <a:endParaRPr lang="en-US" sz="825" dirty="0"/>
          </a:p>
        </p:txBody>
      </p:sp>
      <p:sp>
        <p:nvSpPr>
          <p:cNvPr id="17" name="Shape 8"/>
          <p:cNvSpPr/>
          <p:nvPr/>
        </p:nvSpPr>
        <p:spPr>
          <a:xfrm>
            <a:off x="3695700" y="4752975"/>
            <a:ext cx="76200" cy="76200"/>
          </a:xfrm>
          <a:prstGeom prst="roundRect">
            <a:avLst>
              <a:gd name="adj" fmla="val 50000"/>
            </a:avLst>
          </a:prstGeom>
          <a:solidFill>
            <a:srgbClr val="C1DA08"/>
          </a:solidFill>
          <a:ln/>
        </p:spPr>
      </p:sp>
      <p:sp>
        <p:nvSpPr>
          <p:cNvPr id="18" name="Text 9"/>
          <p:cNvSpPr txBox="1"/>
          <p:nvPr/>
        </p:nvSpPr>
        <p:spPr>
          <a:xfrm>
            <a:off x="523875" y="4959548"/>
            <a:ext cx="3090863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1A243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/site-utility-network — queued</a:t>
            </a:r>
            <a:endParaRPr lang="en-US" sz="825" dirty="0"/>
          </a:p>
        </p:txBody>
      </p:sp>
      <p:sp>
        <p:nvSpPr>
          <p:cNvPr id="19" name="Shape 10"/>
          <p:cNvSpPr/>
          <p:nvPr/>
        </p:nvSpPr>
        <p:spPr>
          <a:xfrm>
            <a:off x="371475" y="4991100"/>
            <a:ext cx="76200" cy="76200"/>
          </a:xfrm>
          <a:prstGeom prst="roundRect">
            <a:avLst>
              <a:gd name="adj" fmla="val 50000"/>
            </a:avLst>
          </a:prstGeom>
          <a:solidFill>
            <a:srgbClr val="C1DA08"/>
          </a:solidFill>
          <a:ln/>
        </p:spPr>
      </p:sp>
      <p:sp>
        <p:nvSpPr>
          <p:cNvPr id="20" name="Text 11"/>
          <p:cNvSpPr txBox="1"/>
          <p:nvPr/>
        </p:nvSpPr>
        <p:spPr>
          <a:xfrm>
            <a:off x="3843338" y="4959548"/>
            <a:ext cx="3090863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1A243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/sites/faaf 7pgs — queued</a:t>
            </a:r>
            <a:endParaRPr lang="en-US" sz="825" dirty="0"/>
          </a:p>
        </p:txBody>
      </p:sp>
      <p:sp>
        <p:nvSpPr>
          <p:cNvPr id="21" name="Shape 12"/>
          <p:cNvSpPr/>
          <p:nvPr/>
        </p:nvSpPr>
        <p:spPr>
          <a:xfrm>
            <a:off x="3695700" y="4991100"/>
            <a:ext cx="76200" cy="76200"/>
          </a:xfrm>
          <a:prstGeom prst="roundRect">
            <a:avLst>
              <a:gd name="adj" fmla="val 50000"/>
            </a:avLst>
          </a:prstGeom>
          <a:solidFill>
            <a:srgbClr val="C1DA08"/>
          </a:solidFill>
          <a:ln/>
        </p:spPr>
      </p:sp>
      <p:sp>
        <p:nvSpPr>
          <p:cNvPr id="22" name="Text 13"/>
          <p:cNvSpPr txBox="1"/>
          <p:nvPr/>
        </p:nvSpPr>
        <p:spPr>
          <a:xfrm>
            <a:off x="523875" y="5192911"/>
            <a:ext cx="3090863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1A243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/utility-map 5D — in build</a:t>
            </a:r>
            <a:endParaRPr lang="en-US" sz="825" dirty="0"/>
          </a:p>
        </p:txBody>
      </p:sp>
      <p:sp>
        <p:nvSpPr>
          <p:cNvPr id="23" name="Shape 14"/>
          <p:cNvSpPr/>
          <p:nvPr/>
        </p:nvSpPr>
        <p:spPr>
          <a:xfrm>
            <a:off x="371475" y="5219700"/>
            <a:ext cx="76200" cy="76200"/>
          </a:xfrm>
          <a:prstGeom prst="roundRect">
            <a:avLst>
              <a:gd name="adj" fmla="val 50000"/>
            </a:avLst>
          </a:prstGeom>
          <a:solidFill>
            <a:srgbClr val="337DEF"/>
          </a:solidFill>
          <a:ln/>
        </p:spPr>
      </p:sp>
      <p:sp>
        <p:nvSpPr>
          <p:cNvPr id="24" name="Text 15"/>
          <p:cNvSpPr txBox="1"/>
          <p:nvPr/>
        </p:nvSpPr>
        <p:spPr>
          <a:xfrm>
            <a:off x="3843338" y="5192911"/>
            <a:ext cx="3090863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1A243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/sso login/register — in build</a:t>
            </a:r>
            <a:endParaRPr lang="en-US" sz="825" dirty="0"/>
          </a:p>
        </p:txBody>
      </p:sp>
      <p:sp>
        <p:nvSpPr>
          <p:cNvPr id="25" name="Shape 16"/>
          <p:cNvSpPr/>
          <p:nvPr/>
        </p:nvSpPr>
        <p:spPr>
          <a:xfrm>
            <a:off x="3695700" y="5219700"/>
            <a:ext cx="76200" cy="76200"/>
          </a:xfrm>
          <a:prstGeom prst="roundRect">
            <a:avLst>
              <a:gd name="adj" fmla="val 50000"/>
            </a:avLst>
          </a:prstGeom>
          <a:solidFill>
            <a:srgbClr val="337DEF"/>
          </a:solidFill>
          <a:ln/>
        </p:spPr>
      </p:sp>
      <p:sp>
        <p:nvSpPr>
          <p:cNvPr id="26" name="Text 17"/>
          <p:cNvSpPr txBox="1"/>
          <p:nvPr/>
        </p:nvSpPr>
        <p:spPr>
          <a:xfrm>
            <a:off x="523875" y="5426273"/>
            <a:ext cx="3090863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1A243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/stream telemetry — ready</a:t>
            </a:r>
            <a:endParaRPr lang="en-US" sz="825" dirty="0"/>
          </a:p>
        </p:txBody>
      </p:sp>
      <p:sp>
        <p:nvSpPr>
          <p:cNvPr id="27" name="Shape 18"/>
          <p:cNvSpPr/>
          <p:nvPr/>
        </p:nvSpPr>
        <p:spPr>
          <a:xfrm>
            <a:off x="371475" y="54578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C1DA08"/>
          </a:solidFill>
          <a:ln/>
        </p:spPr>
      </p:sp>
      <p:sp>
        <p:nvSpPr>
          <p:cNvPr id="28" name="Text 19"/>
          <p:cNvSpPr txBox="1"/>
          <p:nvPr/>
        </p:nvSpPr>
        <p:spPr>
          <a:xfrm>
            <a:off x="3843338" y="5426273"/>
            <a:ext cx="3090863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1A243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/trust-chain /vault /security — ready</a:t>
            </a:r>
            <a:endParaRPr lang="en-US" sz="825" dirty="0"/>
          </a:p>
        </p:txBody>
      </p:sp>
      <p:sp>
        <p:nvSpPr>
          <p:cNvPr id="29" name="Shape 20"/>
          <p:cNvSpPr/>
          <p:nvPr/>
        </p:nvSpPr>
        <p:spPr>
          <a:xfrm>
            <a:off x="3695700" y="54578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C1DA08"/>
          </a:solidFill>
          <a:ln/>
        </p:spPr>
      </p:sp>
      <p:sp>
        <p:nvSpPr>
          <p:cNvPr id="30" name="Text 21"/>
          <p:cNvSpPr txBox="1"/>
          <p:nvPr/>
        </p:nvSpPr>
        <p:spPr>
          <a:xfrm>
            <a:off x="7639050" y="1083766"/>
            <a:ext cx="4229100" cy="560784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2400" b="1" spc="-48" kern="0" dirty="0">
                <a:solidFill>
                  <a:srgbClr val="1A243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Grok Bot assignment — custom contractual redesign</a:t>
            </a:r>
            <a:endParaRPr lang="en-US" sz="2400" dirty="0"/>
          </a:p>
        </p:txBody>
      </p:sp>
      <p:sp>
        <p:nvSpPr>
          <p:cNvPr id="31" name="Text 22"/>
          <p:cNvSpPr txBox="1"/>
          <p:nvPr/>
        </p:nvSpPr>
        <p:spPr>
          <a:xfrm>
            <a:off x="7639050" y="1749326"/>
            <a:ext cx="4229100" cy="363141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468"/>
              </a:lnSpc>
              <a:spcBef>
                <a:spcPts val="750"/>
              </a:spcBef>
              <a:spcAft>
                <a:spcPts val="1200"/>
              </a:spcAft>
              <a:buNone/>
            </a:pPr>
            <a:r>
              <a:rPr lang="en-US" sz="1013" dirty="0">
                <a:solidFill>
                  <a:srgbClr val="1A2433">
                    <a:alpha val="72000"/>
                  </a:srgbClr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Keeps real site. Localhost 2932 byte demo stays off. Professional white/black, no neon trash. Builds from grokllama + manifold-view.</a:t>
            </a:r>
            <a:endParaRPr lang="en-US" sz="1013" dirty="0"/>
          </a:p>
        </p:txBody>
      </p:sp>
      <p:pic>
        <p:nvPicPr>
          <p:cNvPr id="32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39050" y="2264866"/>
            <a:ext cx="4229100" cy="681930"/>
          </a:xfrm>
          <a:prstGeom prst="rect">
            <a:avLst/>
          </a:prstGeom>
        </p:spPr>
      </p:pic>
      <p:pic>
        <p:nvPicPr>
          <p:cNvPr id="33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72400" y="2379166"/>
            <a:ext cx="266700" cy="266700"/>
          </a:xfrm>
          <a:prstGeom prst="rect">
            <a:avLst/>
          </a:prstGeom>
        </p:spPr>
      </p:pic>
      <p:sp>
        <p:nvSpPr>
          <p:cNvPr id="34" name="Text 23"/>
          <p:cNvSpPr txBox="1"/>
          <p:nvPr/>
        </p:nvSpPr>
        <p:spPr>
          <a:xfrm>
            <a:off x="7849791" y="2443460"/>
            <a:ext cx="189309" cy="202406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b="1" dirty="0">
                <a:solidFill>
                  <a:srgbClr val="337DE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01</a:t>
            </a:r>
            <a:endParaRPr lang="en-US" sz="825" dirty="0"/>
          </a:p>
        </p:txBody>
      </p:sp>
      <p:sp>
        <p:nvSpPr>
          <p:cNvPr id="35" name="Text 24"/>
          <p:cNvSpPr txBox="1"/>
          <p:nvPr/>
        </p:nvSpPr>
        <p:spPr>
          <a:xfrm>
            <a:off x="8134350" y="2388691"/>
            <a:ext cx="3600450" cy="1619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spcAft>
                <a:spcPts val="75"/>
              </a:spcAft>
              <a:buNone/>
            </a:pPr>
            <a:r>
              <a:rPr lang="en-US" sz="900" b="1" dirty="0">
                <a:solidFill>
                  <a:srgbClr val="1A243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Architecture + utility-map</a:t>
            </a:r>
            <a:endParaRPr lang="en-US" sz="900" dirty="0"/>
          </a:p>
        </p:txBody>
      </p:sp>
      <p:sp>
        <p:nvSpPr>
          <p:cNvPr id="36" name="Text 25"/>
          <p:cNvSpPr txBox="1"/>
          <p:nvPr/>
        </p:nvSpPr>
        <p:spPr>
          <a:xfrm>
            <a:off x="8134350" y="2560141"/>
            <a:ext cx="3600450" cy="272355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73"/>
              </a:lnSpc>
              <a:buNone/>
            </a:pPr>
            <a:r>
              <a:rPr lang="en-US" sz="825" dirty="0">
                <a:solidFill>
                  <a:srgbClr val="1B2334">
                    <a:alpha val="68000"/>
                  </a:srgbClr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macrohard 104 grokllama BrandBar Ribbon + 5d-battle-spheres 42 manifold-view.tsx volumetric</a:t>
            </a:r>
            <a:endParaRPr lang="en-US" sz="825" dirty="0"/>
          </a:p>
        </p:txBody>
      </p:sp>
      <p:pic>
        <p:nvPicPr>
          <p:cNvPr id="37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639050" y="3022997"/>
            <a:ext cx="4229100" cy="681930"/>
          </a:xfrm>
          <a:prstGeom prst="rect">
            <a:avLst/>
          </a:prstGeom>
        </p:spPr>
      </p:pic>
      <p:pic>
        <p:nvPicPr>
          <p:cNvPr id="38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72400" y="3137297"/>
            <a:ext cx="266700" cy="266700"/>
          </a:xfrm>
          <a:prstGeom prst="rect">
            <a:avLst/>
          </a:prstGeom>
        </p:spPr>
      </p:pic>
      <p:sp>
        <p:nvSpPr>
          <p:cNvPr id="39" name="Text 26"/>
          <p:cNvSpPr txBox="1"/>
          <p:nvPr/>
        </p:nvSpPr>
        <p:spPr>
          <a:xfrm>
            <a:off x="7838777" y="3201591"/>
            <a:ext cx="200323" cy="202406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b="1" dirty="0">
                <a:solidFill>
                  <a:srgbClr val="337DE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02</a:t>
            </a:r>
            <a:endParaRPr lang="en-US" sz="825" dirty="0"/>
          </a:p>
        </p:txBody>
      </p:sp>
      <p:sp>
        <p:nvSpPr>
          <p:cNvPr id="40" name="Text 27"/>
          <p:cNvSpPr txBox="1"/>
          <p:nvPr/>
        </p:nvSpPr>
        <p:spPr>
          <a:xfrm>
            <a:off x="8134350" y="3146822"/>
            <a:ext cx="3600450" cy="1619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spcAft>
                <a:spcPts val="75"/>
              </a:spcAft>
              <a:buNone/>
            </a:pPr>
            <a:r>
              <a:rPr lang="en-US" sz="900" b="1" dirty="0">
                <a:solidFill>
                  <a:srgbClr val="1A243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FROI intake + SSO</a:t>
            </a:r>
            <a:endParaRPr lang="en-US" sz="900" dirty="0"/>
          </a:p>
        </p:txBody>
      </p:sp>
      <p:sp>
        <p:nvSpPr>
          <p:cNvPr id="41" name="Text 28"/>
          <p:cNvSpPr txBox="1"/>
          <p:nvPr/>
        </p:nvSpPr>
        <p:spPr>
          <a:xfrm>
            <a:off x="8134350" y="3318272"/>
            <a:ext cx="3600450" cy="272355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73"/>
              </a:lnSpc>
              <a:buNone/>
            </a:pPr>
            <a:r>
              <a:rPr lang="en-US" sz="825" dirty="0">
                <a:solidFill>
                  <a:srgbClr val="1B2334">
                    <a:alpha val="68000"/>
                  </a:srgbClr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D1 2bad8c0d-5c28-4f16-9c60-6bd48fb24a24 + R2 alnet-froi-evidence + DO FROISession — D1→XML</a:t>
            </a:r>
            <a:endParaRPr lang="en-US" sz="825" dirty="0"/>
          </a:p>
        </p:txBody>
      </p:sp>
      <p:pic>
        <p:nvPicPr>
          <p:cNvPr id="42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39050" y="3781127"/>
            <a:ext cx="4229100" cy="681930"/>
          </a:xfrm>
          <a:prstGeom prst="rect">
            <a:avLst/>
          </a:prstGeom>
        </p:spPr>
      </p:pic>
      <p:pic>
        <p:nvPicPr>
          <p:cNvPr id="43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772400" y="3895427"/>
            <a:ext cx="266700" cy="266700"/>
          </a:xfrm>
          <a:prstGeom prst="rect">
            <a:avLst/>
          </a:prstGeom>
        </p:spPr>
      </p:pic>
      <p:sp>
        <p:nvSpPr>
          <p:cNvPr id="44" name="Text 29"/>
          <p:cNvSpPr txBox="1"/>
          <p:nvPr/>
        </p:nvSpPr>
        <p:spPr>
          <a:xfrm>
            <a:off x="7837140" y="3959721"/>
            <a:ext cx="201960" cy="202406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b="1" dirty="0">
                <a:solidFill>
                  <a:srgbClr val="337DE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03</a:t>
            </a:r>
            <a:endParaRPr lang="en-US" sz="825" dirty="0"/>
          </a:p>
        </p:txBody>
      </p:sp>
      <p:sp>
        <p:nvSpPr>
          <p:cNvPr id="45" name="Text 30"/>
          <p:cNvSpPr txBox="1"/>
          <p:nvPr/>
        </p:nvSpPr>
        <p:spPr>
          <a:xfrm>
            <a:off x="8134350" y="3904952"/>
            <a:ext cx="3600450" cy="1619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spcAft>
                <a:spcPts val="75"/>
              </a:spcAft>
              <a:buNone/>
            </a:pPr>
            <a:r>
              <a:rPr lang="en-US" sz="900" b="1" dirty="0">
                <a:solidFill>
                  <a:srgbClr val="1A243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Site utility network</a:t>
            </a:r>
            <a:endParaRPr lang="en-US" sz="900" dirty="0"/>
          </a:p>
        </p:txBody>
      </p:sp>
      <p:sp>
        <p:nvSpPr>
          <p:cNvPr id="46" name="Text 31"/>
          <p:cNvSpPr txBox="1"/>
          <p:nvPr/>
        </p:nvSpPr>
        <p:spPr>
          <a:xfrm>
            <a:off x="8134350" y="4076402"/>
            <a:ext cx="3600450" cy="272355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73"/>
              </a:lnSpc>
              <a:buNone/>
            </a:pPr>
            <a:r>
              <a:rPr lang="en-US" sz="825" dirty="0">
                <a:solidFill>
                  <a:srgbClr val="1B2334">
                    <a:alpha val="68000"/>
                  </a:srgbClr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GovTech charges utility not visibility. Difference is fraud. SQLXML 60 oracle + government 121</a:t>
            </a:r>
            <a:endParaRPr lang="en-US" sz="825" dirty="0"/>
          </a:p>
        </p:txBody>
      </p:sp>
      <p:pic>
        <p:nvPicPr>
          <p:cNvPr id="47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639050" y="4539258"/>
            <a:ext cx="4229100" cy="681930"/>
          </a:xfrm>
          <a:prstGeom prst="rect">
            <a:avLst/>
          </a:prstGeom>
        </p:spPr>
      </p:pic>
      <p:pic>
        <p:nvPicPr>
          <p:cNvPr id="48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772400" y="4653558"/>
            <a:ext cx="266700" cy="266700"/>
          </a:xfrm>
          <a:prstGeom prst="rect">
            <a:avLst/>
          </a:prstGeom>
        </p:spPr>
      </p:pic>
      <p:sp>
        <p:nvSpPr>
          <p:cNvPr id="49" name="Text 32"/>
          <p:cNvSpPr txBox="1"/>
          <p:nvPr/>
        </p:nvSpPr>
        <p:spPr>
          <a:xfrm>
            <a:off x="7834759" y="4717852"/>
            <a:ext cx="204341" cy="202406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825" b="1" dirty="0">
                <a:solidFill>
                  <a:srgbClr val="337DE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04</a:t>
            </a:r>
            <a:endParaRPr lang="en-US" sz="825" dirty="0"/>
          </a:p>
        </p:txBody>
      </p:sp>
      <p:sp>
        <p:nvSpPr>
          <p:cNvPr id="50" name="Text 33"/>
          <p:cNvSpPr txBox="1"/>
          <p:nvPr/>
        </p:nvSpPr>
        <p:spPr>
          <a:xfrm>
            <a:off x="8134350" y="4663083"/>
            <a:ext cx="3600450" cy="1619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spcAft>
                <a:spcPts val="75"/>
              </a:spcAft>
              <a:buNone/>
            </a:pPr>
            <a:r>
              <a:rPr lang="en-US" sz="900" b="1" dirty="0">
                <a:solidFill>
                  <a:srgbClr val="1A243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Trust chain seals</a:t>
            </a:r>
            <a:endParaRPr lang="en-US" sz="900" dirty="0"/>
          </a:p>
        </p:txBody>
      </p:sp>
      <p:sp>
        <p:nvSpPr>
          <p:cNvPr id="51" name="Text 34"/>
          <p:cNvSpPr txBox="1"/>
          <p:nvPr/>
        </p:nvSpPr>
        <p:spPr>
          <a:xfrm>
            <a:off x="8134350" y="4834533"/>
            <a:ext cx="3600450" cy="272355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73"/>
              </a:lnSpc>
              <a:buNone/>
            </a:pPr>
            <a:r>
              <a:rPr lang="en-US" sz="825" dirty="0">
                <a:solidFill>
                  <a:srgbClr val="1B2334">
                    <a:alpha val="68000"/>
                  </a:srgbClr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SLSA3 Build L3 Source L3 /license /privacy /terms /.well-known/security.txt — ip-forensics 150</a:t>
            </a:r>
            <a:endParaRPr lang="en-US" sz="825" dirty="0"/>
          </a:p>
        </p:txBody>
      </p:sp>
      <p:sp>
        <p:nvSpPr>
          <p:cNvPr id="52" name="Text 35"/>
          <p:cNvSpPr txBox="1"/>
          <p:nvPr/>
        </p:nvSpPr>
        <p:spPr>
          <a:xfrm>
            <a:off x="7639050" y="5354538"/>
            <a:ext cx="4229100" cy="419695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02"/>
              </a:lnSpc>
              <a:spcBef>
                <a:spcPts val="1050"/>
              </a:spcBef>
              <a:buNone/>
            </a:pPr>
            <a:r>
              <a:rPr lang="en-US" sz="788" dirty="0">
                <a:solidFill>
                  <a:srgbClr val="1B2534">
                    <a:alpha val="60000"/>
                  </a:srgbClr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Stack: Cloudflare Workers sovereign-worker.js + alnet-froi-worker.js — lane-mcp 157 gateway mcp.albertlane.net — grok-3 Service Binding not SDK + claude-sonnet-4 + gemini-2.0-flash + local Julia Rust. NOT OpenAI.</a:t>
            </a:r>
            <a:endParaRPr lang="en-US" sz="78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95300" y="419100"/>
            <a:ext cx="11201400" cy="30762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50"/>
              </a:lnSpc>
              <a:buNone/>
            </a:pPr>
            <a:r>
              <a:rPr lang="en-US" sz="2550" b="1" spc="-51" kern="0" dirty="0">
                <a:solidFill>
                  <a:srgbClr val="1A243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Rate — $104k/mo lawyer prices — bill to investors — federal pays</a:t>
            </a:r>
            <a:endParaRPr lang="en-US" sz="2550" dirty="0"/>
          </a:p>
        </p:txBody>
      </p:sp>
      <p:sp>
        <p:nvSpPr>
          <p:cNvPr id="3" name="Shape 1"/>
          <p:cNvSpPr/>
          <p:nvPr/>
        </p:nvSpPr>
        <p:spPr>
          <a:xfrm>
            <a:off x="495300" y="914400"/>
            <a:ext cx="6638925" cy="3048000"/>
          </a:xfrm>
          <a:prstGeom prst="roundRect">
            <a:avLst>
              <a:gd name="adj" fmla="val 6875"/>
            </a:avLst>
          </a:prstGeom>
          <a:solidFill>
            <a:srgbClr val="1A2433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742950" y="1805285"/>
            <a:ext cx="4088011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38"/>
              </a:lnSpc>
              <a:spcAft>
                <a:spcPts val="600"/>
              </a:spcAft>
              <a:buNone/>
            </a:pPr>
            <a:r>
              <a:rPr lang="en-US" sz="825" spc="99" kern="0" dirty="0">
                <a:solidFill>
                  <a:srgbClr val="FFFFFF">
                    <a:alpha val="60000"/>
                  </a:srgbClr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REVENUE CHART — LEGALLY ENFORCEABLE INVOICE</a:t>
            </a:r>
            <a:endParaRPr lang="en-US" sz="825" dirty="0"/>
          </a:p>
        </p:txBody>
      </p:sp>
      <p:sp>
        <p:nvSpPr>
          <p:cNvPr id="5" name="Text 3"/>
          <p:cNvSpPr txBox="1"/>
          <p:nvPr/>
        </p:nvSpPr>
        <p:spPr>
          <a:xfrm>
            <a:off x="742950" y="2029123"/>
            <a:ext cx="4088011" cy="394246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450"/>
              </a:lnSpc>
              <a:buNone/>
            </a:pPr>
            <a:r>
              <a:rPr lang="en-US" sz="3450" b="1" spc="-69" kern="0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$104,000 / mo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742950" y="2499568"/>
            <a:ext cx="4088011" cy="586383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55"/>
              </a:lnSpc>
              <a:spcBef>
                <a:spcPts val="600"/>
              </a:spcBef>
              <a:buNone/>
            </a:pPr>
            <a:r>
              <a:rPr lang="en-US" sz="825" dirty="0">
                <a:solidFill>
                  <a:srgbClr val="FFFFFF">
                    <a:alpha val="75000"/>
                  </a:srgbClr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Lawyer prices for my time. Bill to investors. Fixed typo was 04k/mo missing $1. Now $104k/mo. Stolen IP pays rent indefinitely + Subaru Forester XT replacement. Federal government pays — 12 months persistent — will only stop when true. Die Hard original — not a demand.</a:t>
            </a:r>
            <a:endParaRPr lang="en-US" sz="825" dirty="0"/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3361" y="2536775"/>
            <a:ext cx="433388" cy="335161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5095875" y="2384375"/>
            <a:ext cx="208359" cy="12858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675" b="1" dirty="0">
                <a:solidFill>
                  <a:srgbClr val="FFFFF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IP $0</a:t>
            </a:r>
            <a:endParaRPr lang="en-US" sz="675" dirty="0"/>
          </a:p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3898" y="1908125"/>
            <a:ext cx="433388" cy="963811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5468169" y="1755725"/>
            <a:ext cx="444847" cy="12858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675" b="1" dirty="0">
                <a:solidFill>
                  <a:srgbClr val="FFFFF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$104k rent</a:t>
            </a:r>
            <a:endParaRPr lang="en-US" sz="675" dirty="0"/>
          </a:p>
        </p:txBody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4436" y="1991916"/>
            <a:ext cx="433388" cy="880021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6031706" y="1839516"/>
            <a:ext cx="298847" cy="12858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675" b="1" dirty="0">
                <a:solidFill>
                  <a:srgbClr val="FFFFF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Subaru</a:t>
            </a:r>
            <a:endParaRPr lang="en-US" sz="675" dirty="0"/>
          </a:p>
        </p:txBody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4973" y="2264271"/>
            <a:ext cx="433388" cy="607665"/>
          </a:xfrm>
          <a:prstGeom prst="rect">
            <a:avLst/>
          </a:prstGeom>
        </p:spPr>
      </p:pic>
      <p:sp>
        <p:nvSpPr>
          <p:cNvPr id="14" name="Text 8"/>
          <p:cNvSpPr txBox="1"/>
          <p:nvPr/>
        </p:nvSpPr>
        <p:spPr>
          <a:xfrm>
            <a:off x="6522095" y="2111871"/>
            <a:ext cx="299145" cy="12858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675" b="1" dirty="0">
                <a:solidFill>
                  <a:srgbClr val="FFFFF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Docket</a:t>
            </a:r>
            <a:endParaRPr lang="en-US" sz="675" dirty="0"/>
          </a:p>
        </p:txBody>
      </p:sp>
      <p:sp>
        <p:nvSpPr>
          <p:cNvPr id="15" name="Text 9"/>
          <p:cNvSpPr txBox="1"/>
          <p:nvPr/>
        </p:nvSpPr>
        <p:spPr>
          <a:xfrm>
            <a:off x="4983361" y="2929086"/>
            <a:ext cx="257473" cy="12858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Before</a:t>
            </a:r>
            <a:endParaRPr lang="en-US" sz="675" dirty="0"/>
          </a:p>
        </p:txBody>
      </p:sp>
      <p:sp>
        <p:nvSpPr>
          <p:cNvPr id="16" name="Text 10"/>
          <p:cNvSpPr txBox="1"/>
          <p:nvPr/>
        </p:nvSpPr>
        <p:spPr>
          <a:xfrm>
            <a:off x="5526584" y="2929086"/>
            <a:ext cx="230535" cy="12858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Lease</a:t>
            </a:r>
            <a:endParaRPr lang="en-US" sz="675" dirty="0"/>
          </a:p>
        </p:txBody>
      </p:sp>
      <p:sp>
        <p:nvSpPr>
          <p:cNvPr id="17" name="Text 11"/>
          <p:cNvSpPr txBox="1"/>
          <p:nvPr/>
        </p:nvSpPr>
        <p:spPr>
          <a:xfrm>
            <a:off x="6043017" y="2929086"/>
            <a:ext cx="287238" cy="12858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Vehicle</a:t>
            </a:r>
            <a:endParaRPr lang="en-US" sz="675" dirty="0"/>
          </a:p>
        </p:txBody>
      </p:sp>
      <p:sp>
        <p:nvSpPr>
          <p:cNvPr id="18" name="Text 12"/>
          <p:cNvSpPr txBox="1"/>
          <p:nvPr/>
        </p:nvSpPr>
        <p:spPr>
          <a:xfrm>
            <a:off x="6616005" y="2929086"/>
            <a:ext cx="272355" cy="12858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Ledger</a:t>
            </a:r>
            <a:endParaRPr lang="en-US" sz="675" dirty="0"/>
          </a:p>
        </p:txBody>
      </p:sp>
      <p:pic>
        <p:nvPicPr>
          <p:cNvPr id="1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69361" y="917228"/>
            <a:ext cx="4427339" cy="1706612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7450336" y="1098203"/>
            <a:ext cx="4065389" cy="13707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080"/>
              </a:lnSpc>
              <a:buNone/>
            </a:pPr>
            <a:r>
              <a:rPr lang="en-US" sz="900" b="1" spc="18" kern="0" dirty="0">
                <a:solidFill>
                  <a:srgbClr val="1A243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Rule 7 — SEC / Oregon</a:t>
            </a:r>
            <a:endParaRPr lang="en-US" sz="900" dirty="0"/>
          </a:p>
        </p:txBody>
      </p:sp>
      <p:sp>
        <p:nvSpPr>
          <p:cNvPr id="21" name="Text 14"/>
          <p:cNvSpPr txBox="1"/>
          <p:nvPr/>
        </p:nvSpPr>
        <p:spPr>
          <a:xfrm>
            <a:off x="7450336" y="1330523"/>
            <a:ext cx="4065389" cy="459879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8"/>
              </a:lnSpc>
              <a:buNone/>
            </a:pPr>
            <a:r>
              <a:rPr lang="en-US" sz="863" dirty="0">
                <a:solidFill>
                  <a:srgbClr val="1A2433">
                    <a:alpha val="70000"/>
                  </a:srgbClr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Whichever have legally defined balls — proverbial professional sports balls, not male genitalia. Not attack on Gov Tina Kotek. SEC 17684-273-411-436 must cut check. Oregon must enforce.</a:t>
            </a:r>
            <a:endParaRPr lang="en-US" sz="863" dirty="0"/>
          </a:p>
        </p:txBody>
      </p:sp>
      <p:pic>
        <p:nvPicPr>
          <p:cNvPr id="22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50336" y="1885652"/>
            <a:ext cx="4065389" cy="557213"/>
          </a:xfrm>
          <a:prstGeom prst="rect">
            <a:avLst/>
          </a:prstGeom>
        </p:spPr>
      </p:pic>
      <p:sp>
        <p:nvSpPr>
          <p:cNvPr id="23" name="Text 15"/>
          <p:cNvSpPr txBox="1"/>
          <p:nvPr/>
        </p:nvSpPr>
        <p:spPr>
          <a:xfrm>
            <a:off x="7545586" y="1980902"/>
            <a:ext cx="3874889" cy="376238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1A2433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DOCKET_LEDGER.json custody-chain.jsonl blockchain-ledger-core government 121 FINCEN OFAC open-collective-stripe 28 + ip-forensics 150 CVE-2026-48736</a:t>
            </a:r>
            <a:endParaRPr lang="en-US" sz="750" dirty="0"/>
          </a:p>
        </p:txBody>
      </p:sp>
      <p:pic>
        <p:nvPicPr>
          <p:cNvPr id="24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69361" y="2757190"/>
            <a:ext cx="4427339" cy="1207443"/>
          </a:xfrm>
          <a:prstGeom prst="rect">
            <a:avLst/>
          </a:prstGeom>
        </p:spPr>
      </p:pic>
      <p:sp>
        <p:nvSpPr>
          <p:cNvPr id="25" name="Text 16"/>
          <p:cNvSpPr txBox="1"/>
          <p:nvPr/>
        </p:nvSpPr>
        <p:spPr>
          <a:xfrm>
            <a:off x="7450336" y="2938165"/>
            <a:ext cx="4065389" cy="13707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080"/>
              </a:lnSpc>
              <a:buNone/>
            </a:pPr>
            <a:r>
              <a:rPr lang="en-US" sz="900" b="1" spc="18" kern="0" dirty="0">
                <a:solidFill>
                  <a:srgbClr val="1A243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Vehicle — 2015 Subaru Forester XT 2.0 Touring</a:t>
            </a:r>
            <a:endParaRPr lang="en-US" sz="900" dirty="0"/>
          </a:p>
        </p:txBody>
      </p:sp>
      <p:sp>
        <p:nvSpPr>
          <p:cNvPr id="26" name="Text 17"/>
          <p:cNvSpPr txBox="1"/>
          <p:nvPr/>
        </p:nvSpPr>
        <p:spPr>
          <a:xfrm>
            <a:off x="7450336" y="3170486"/>
            <a:ext cx="4065389" cy="613172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8"/>
              </a:lnSpc>
              <a:buNone/>
            </a:pPr>
            <a:r>
              <a:rPr lang="en-US" sz="863" dirty="0">
                <a:solidFill>
                  <a:srgbClr val="1A2433">
                    <a:alpha val="70000"/>
                  </a:srgbClr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350HP street &amp; rally 4h, hologram paint Damascus-steel manifolds aluminum, dual-tip chrome exhaust low growl rumble, crisp mids &amp;&amp; spirit-reverbriating bass, full STI steering/brakes/sway, rally suspension/tires, aux batteries, custom plate/lights, 9th gear.</a:t>
            </a:r>
            <a:endParaRPr lang="en-US" sz="863" dirty="0"/>
          </a:p>
        </p:txBody>
      </p:sp>
      <p:pic>
        <p:nvPicPr>
          <p:cNvPr id="27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5300" y="6238875"/>
            <a:ext cx="3701058" cy="257175"/>
          </a:xfrm>
          <a:prstGeom prst="rect">
            <a:avLst/>
          </a:prstGeom>
        </p:spPr>
      </p:pic>
      <p:sp>
        <p:nvSpPr>
          <p:cNvPr id="28" name="Text 18"/>
          <p:cNvSpPr txBox="1"/>
          <p:nvPr/>
        </p:nvSpPr>
        <p:spPr>
          <a:xfrm>
            <a:off x="590550" y="6305550"/>
            <a:ext cx="3510558" cy="1333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25"/>
              </a:lnSpc>
              <a:buNone/>
            </a:pPr>
            <a:r>
              <a:rPr lang="en-US" sz="750" b="1" dirty="0">
                <a:solidFill>
                  <a:srgbClr val="FFFFFF"/>
                </a:solidFill>
                <a:highlight>
                  <a:srgbClr val="1A2433"/>
                </a:highlight>
                <a:latin typeface="DM Sans" pitchFamily="34" charset="0"/>
                <a:ea typeface="DM Sans" pitchFamily="34" charset="-122"/>
                <a:cs typeface="DM Sans" pitchFamily="34" charset="-120"/>
              </a:rPr>
              <a:t>FEDERAL CLAIM LOGGED — lane-ai/federal-subaru-claim.json — persistent</a:t>
            </a:r>
            <a:endParaRPr lang="en-US" sz="750" dirty="0"/>
          </a:p>
        </p:txBody>
      </p:sp>
      <p:sp>
        <p:nvSpPr>
          <p:cNvPr id="29" name="Text 19"/>
          <p:cNvSpPr txBox="1"/>
          <p:nvPr/>
        </p:nvSpPr>
        <p:spPr>
          <a:xfrm>
            <a:off x="7120533" y="6305550"/>
            <a:ext cx="4576167" cy="1333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25"/>
              </a:lnSpc>
              <a:buNone/>
            </a:pPr>
            <a:r>
              <a:rPr lang="en-US" sz="750" dirty="0">
                <a:solidFill>
                  <a:srgbClr val="1A2433">
                    <a:alpha val="55000"/>
                  </a:srgbClr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Bezos spelling fixed was beos — No Bezos No AWS No OpenAI — lane-ai/db/openai-alternatives-db.json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638800" y="1552575"/>
            <a:ext cx="914400" cy="38100"/>
          </a:xfrm>
          <a:prstGeom prst="roundRect">
            <a:avLst>
              <a:gd name="adj" fmla="val 2475000"/>
            </a:avLst>
          </a:prstGeom>
          <a:solidFill>
            <a:srgbClr val="337DEF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2650480" y="1859161"/>
            <a:ext cx="6890891" cy="77093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3300"/>
              </a:lnSpc>
              <a:buNone/>
            </a:pPr>
            <a:r>
              <a:rPr lang="en-US" sz="3300" b="1" spc="-66" kern="0" dirty="0">
                <a:solidFill>
                  <a:srgbClr val="1A243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Albert Lane Digital Infrastructure —</a:t>
            </a:r>
            <a:endParaRPr lang="en-US" sz="3300" dirty="0"/>
          </a:p>
          <a:p>
            <a:pPr algn="ctr" indent="0" marL="0">
              <a:lnSpc>
                <a:spcPts val="3300"/>
              </a:lnSpc>
              <a:buNone/>
            </a:pPr>
            <a:r>
              <a:rPr lang="en-US" sz="3300" b="1" spc="-66" kern="0" dirty="0">
                <a:solidFill>
                  <a:srgbClr val="1A243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Proprietary License Lane-AI 0.1.0</a:t>
            </a:r>
            <a:endParaRPr lang="en-US" sz="3300" dirty="0"/>
          </a:p>
        </p:txBody>
      </p:sp>
      <p:sp>
        <p:nvSpPr>
          <p:cNvPr id="4" name="Text 2"/>
          <p:cNvSpPr txBox="1"/>
          <p:nvPr/>
        </p:nvSpPr>
        <p:spPr>
          <a:xfrm>
            <a:off x="2190750" y="2811066"/>
            <a:ext cx="7810500" cy="390525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575"/>
              </a:lnSpc>
              <a:spcBef>
                <a:spcPts val="1350"/>
              </a:spcBef>
              <a:buNone/>
            </a:pPr>
            <a:r>
              <a:rPr lang="en-US" sz="1050" dirty="0">
                <a:solidFill>
                  <a:srgbClr val="1A2433">
                    <a:alpha val="72000"/>
                  </a:srgbClr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No Bezos No AWS No OpenAI — No pieces of shit allowed. Leasable packages as alternative to OpenAI options. Corporations lean in or go probabilistically extincted.</a:t>
            </a:r>
            <a:endParaRPr lang="en-US" sz="105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38858" y="3430191"/>
            <a:ext cx="9514284" cy="962025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6761" y="3611166"/>
            <a:ext cx="1375618" cy="271463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811536" y="3677841"/>
            <a:ext cx="1166068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FFFFFF"/>
                </a:solidFill>
                <a:highlight>
                  <a:srgbClr val="F5F6FF"/>
                </a:highlight>
                <a:latin typeface="DM Sans" pitchFamily="34" charset="0"/>
                <a:ea typeface="DM Sans" pitchFamily="34" charset="-122"/>
                <a:cs typeface="DM Sans" pitchFamily="34" charset="-120"/>
              </a:rPr>
              <a:t>SEC 17684-273-411-436</a:t>
            </a:r>
            <a:endParaRPr lang="en-US" sz="825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6679" y="3611166"/>
            <a:ext cx="1683097" cy="271463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3301454" y="3677841"/>
            <a:ext cx="1473547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1A2433"/>
                </a:solidFill>
                <a:highlight>
                  <a:srgbClr val="F5F6FF"/>
                </a:highlight>
                <a:latin typeface="DM Sans" pitchFamily="34" charset="0"/>
                <a:ea typeface="DM Sans" pitchFamily="34" charset="-122"/>
                <a:cs typeface="DM Sans" pitchFamily="34" charset="-120"/>
              </a:rPr>
              <a:t>AST_GUARD 0x3F8F9A1B2C3D</a:t>
            </a:r>
            <a:endParaRPr lang="en-US" sz="825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4077" y="3611166"/>
            <a:ext cx="1435001" cy="271463"/>
          </a:xfrm>
          <a:prstGeom prst="rect">
            <a:avLst/>
          </a:prstGeom>
        </p:spPr>
      </p:pic>
      <p:sp>
        <p:nvSpPr>
          <p:cNvPr id="11" name="Text 5"/>
          <p:cNvSpPr txBox="1"/>
          <p:nvPr/>
        </p:nvSpPr>
        <p:spPr>
          <a:xfrm>
            <a:off x="5098852" y="3677841"/>
            <a:ext cx="1225451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1A2433"/>
                </a:solidFill>
                <a:highlight>
                  <a:srgbClr val="F5F6FF"/>
                </a:highlight>
                <a:latin typeface="DM Sans" pitchFamily="34" charset="0"/>
                <a:ea typeface="DM Sans" pitchFamily="34" charset="-122"/>
                <a:cs typeface="DM Sans" pitchFamily="34" charset="-120"/>
              </a:rPr>
              <a:t>SLSA3 Build L3 Source L3</a:t>
            </a:r>
            <a:endParaRPr lang="en-US" sz="825" dirty="0"/>
          </a:p>
        </p:txBody>
      </p:sp>
      <p:pic>
        <p:nvPicPr>
          <p:cNvPr id="1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43377" y="3611166"/>
            <a:ext cx="2512516" cy="271463"/>
          </a:xfrm>
          <a:prstGeom prst="rect">
            <a:avLst/>
          </a:prstGeom>
        </p:spPr>
      </p:pic>
      <p:sp>
        <p:nvSpPr>
          <p:cNvPr id="13" name="Text 6"/>
          <p:cNvSpPr txBox="1"/>
          <p:nvPr/>
        </p:nvSpPr>
        <p:spPr>
          <a:xfrm>
            <a:off x="6648152" y="3677841"/>
            <a:ext cx="2302966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1A2433"/>
                </a:solidFill>
                <a:highlight>
                  <a:srgbClr val="F5F6FF"/>
                </a:highlight>
                <a:latin typeface="DM Sans" pitchFamily="34" charset="0"/>
                <a:ea typeface="DM Sans" pitchFamily="34" charset="-122"/>
                <a:cs typeface="DM Sans" pitchFamily="34" charset="-120"/>
              </a:rPr>
              <a:t>D1 2bad8c0d-5c28-4f16-9c60-6bd48fb24a24</a:t>
            </a:r>
            <a:endParaRPr lang="en-US" sz="825" dirty="0"/>
          </a:p>
        </p:txBody>
      </p:sp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70194" y="3611166"/>
            <a:ext cx="1315045" cy="271463"/>
          </a:xfrm>
          <a:prstGeom prst="rect">
            <a:avLst/>
          </a:prstGeom>
        </p:spPr>
      </p:pic>
      <p:sp>
        <p:nvSpPr>
          <p:cNvPr id="15" name="Text 7"/>
          <p:cNvSpPr txBox="1"/>
          <p:nvPr/>
        </p:nvSpPr>
        <p:spPr>
          <a:xfrm>
            <a:off x="9274969" y="3677841"/>
            <a:ext cx="1105495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1A2433"/>
                </a:solidFill>
                <a:highlight>
                  <a:srgbClr val="F5F6FF"/>
                </a:highlight>
                <a:latin typeface="DM Sans" pitchFamily="34" charset="0"/>
                <a:ea typeface="DM Sans" pitchFamily="34" charset="-122"/>
                <a:cs typeface="DM Sans" pitchFamily="34" charset="-120"/>
              </a:rPr>
              <a:t>R2 alnet-froi-evidence</a:t>
            </a:r>
            <a:endParaRPr lang="en-US" sz="825" dirty="0"/>
          </a:p>
        </p:txBody>
      </p:sp>
      <p:pic>
        <p:nvPicPr>
          <p:cNvPr id="16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96033" y="3939778"/>
            <a:ext cx="2195661" cy="271463"/>
          </a:xfrm>
          <a:prstGeom prst="rect">
            <a:avLst/>
          </a:prstGeom>
        </p:spPr>
      </p:pic>
      <p:sp>
        <p:nvSpPr>
          <p:cNvPr id="17" name="Text 8"/>
          <p:cNvSpPr txBox="1"/>
          <p:nvPr/>
        </p:nvSpPr>
        <p:spPr>
          <a:xfrm>
            <a:off x="1700808" y="4006453"/>
            <a:ext cx="1986111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1A2433"/>
                </a:solidFill>
                <a:highlight>
                  <a:srgbClr val="F5F6FF"/>
                </a:highlight>
                <a:latin typeface="DM Sans" pitchFamily="34" charset="0"/>
                <a:ea typeface="DM Sans" pitchFamily="34" charset="-122"/>
                <a:cs typeface="DM Sans" pitchFamily="34" charset="-120"/>
              </a:rPr>
              <a:t>sitemap.xml 32 URLs 2026-10-05 — 200</a:t>
            </a:r>
            <a:endParaRPr lang="en-US" sz="825" dirty="0"/>
          </a:p>
        </p:txBody>
      </p:sp>
      <p:pic>
        <p:nvPicPr>
          <p:cNvPr id="18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05994" y="3939778"/>
            <a:ext cx="2625626" cy="271463"/>
          </a:xfrm>
          <a:prstGeom prst="rect">
            <a:avLst/>
          </a:prstGeom>
        </p:spPr>
      </p:pic>
      <p:sp>
        <p:nvSpPr>
          <p:cNvPr id="19" name="Text 9"/>
          <p:cNvSpPr txBox="1"/>
          <p:nvPr/>
        </p:nvSpPr>
        <p:spPr>
          <a:xfrm>
            <a:off x="4010769" y="4006453"/>
            <a:ext cx="2416076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1A2433"/>
                </a:solidFill>
                <a:highlight>
                  <a:srgbClr val="F5F6FF"/>
                </a:highlight>
                <a:latin typeface="DM Sans" pitchFamily="34" charset="0"/>
                <a:ea typeface="DM Sans" pitchFamily="34" charset="-122"/>
                <a:cs typeface="DM Sans" pitchFamily="34" charset="-120"/>
              </a:rPr>
              <a:t>robots.txt 200 Allow Meta-ExternalAgent Facebot</a:t>
            </a:r>
            <a:endParaRPr lang="en-US" sz="825" dirty="0"/>
          </a:p>
        </p:txBody>
      </p:sp>
      <p:pic>
        <p:nvPicPr>
          <p:cNvPr id="2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45920" y="3939778"/>
            <a:ext cx="3950047" cy="271463"/>
          </a:xfrm>
          <a:prstGeom prst="rect">
            <a:avLst/>
          </a:prstGeom>
        </p:spPr>
      </p:pic>
      <p:sp>
        <p:nvSpPr>
          <p:cNvPr id="21" name="Text 10"/>
          <p:cNvSpPr txBox="1"/>
          <p:nvPr/>
        </p:nvSpPr>
        <p:spPr>
          <a:xfrm>
            <a:off x="6750695" y="4006453"/>
            <a:ext cx="3740497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238"/>
              </a:lnSpc>
              <a:buNone/>
            </a:pPr>
            <a:r>
              <a:rPr lang="en-US" sz="825" dirty="0">
                <a:solidFill>
                  <a:srgbClr val="1A2433"/>
                </a:solidFill>
                <a:highlight>
                  <a:srgbClr val="F5F6FF"/>
                </a:highlight>
                <a:latin typeface="DM Sans" pitchFamily="34" charset="0"/>
                <a:ea typeface="DM Sans" pitchFamily="34" charset="-122"/>
                <a:cs typeface="DM Sans" pitchFamily="34" charset="-120"/>
              </a:rPr>
              <a:t>federal government will be paying for Subaru — 12 months — Die Hard original</a:t>
            </a:r>
            <a:endParaRPr lang="en-US" sz="825" dirty="0"/>
          </a:p>
        </p:txBody>
      </p:sp>
      <p:sp>
        <p:nvSpPr>
          <p:cNvPr id="22" name="Text 11"/>
          <p:cNvSpPr txBox="1"/>
          <p:nvPr/>
        </p:nvSpPr>
        <p:spPr>
          <a:xfrm>
            <a:off x="2861221" y="4630341"/>
            <a:ext cx="6469410" cy="1762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463"/>
              </a:lnSpc>
              <a:buNone/>
            </a:pPr>
            <a:r>
              <a:rPr lang="en-US" sz="975" b="1" spc="20" kern="0" dirty="0">
                <a:solidFill>
                  <a:srgbClr val="1A2433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Copyright 2026 Albert Lane All rights reserved — $104k/mo lawyer prices bill to investors — federal pays</a:t>
            </a:r>
            <a:endParaRPr lang="en-US" sz="975" dirty="0"/>
          </a:p>
        </p:txBody>
      </p:sp>
      <p:sp>
        <p:nvSpPr>
          <p:cNvPr id="23" name="Text 12"/>
          <p:cNvSpPr txBox="1"/>
          <p:nvPr/>
        </p:nvSpPr>
        <p:spPr>
          <a:xfrm>
            <a:off x="2476500" y="4863703"/>
            <a:ext cx="7238851" cy="439787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55"/>
              </a:lnSpc>
              <a:buNone/>
            </a:pPr>
            <a:r>
              <a:rPr lang="en-US" sz="825" dirty="0">
                <a:solidFill>
                  <a:srgbClr val="1B2534">
                    <a:alpha val="60000"/>
                  </a:srgbClr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albertlane.net • mcp.albertlane.net • api.albertlane.net/v1/workbook/build • workers/lane-ai/grok-bot-assignment.json • lane-ai/db/openai-alternatives-db.json • design-tokens.json hot-swappable desktop/phone/VR • Quote: You fucking pieces of shit should compensate your developers next time</a:t>
            </a:r>
            <a:endParaRPr lang="en-US" sz="82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Schematical-Option™-Non-OpenAI-Alternative</dc:title>
  <dc:subject>PptxGenJS Presentation</dc:subject>
  <dc:creator>PptxGenJS</dc:creator>
  <cp:lastModifiedBy>PptxGenJS</cp:lastModifiedBy>
  <cp:revision>1</cp:revision>
  <dcterms:created xsi:type="dcterms:W3CDTF">2026-10-07T00:19:10Z</dcterms:created>
  <dcterms:modified xsi:type="dcterms:W3CDTF">2026-10-07T00:19:10Z</dcterms:modified>
</cp:coreProperties>
</file>